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81" r:id="rId2"/>
    <p:sldId id="289" r:id="rId3"/>
    <p:sldId id="282" r:id="rId4"/>
    <p:sldId id="283" r:id="rId5"/>
    <p:sldId id="290" r:id="rId6"/>
    <p:sldId id="292" r:id="rId7"/>
    <p:sldId id="284" r:id="rId8"/>
    <p:sldId id="291" r:id="rId9"/>
    <p:sldId id="301" r:id="rId10"/>
    <p:sldId id="304" r:id="rId11"/>
    <p:sldId id="285" r:id="rId12"/>
    <p:sldId id="286" r:id="rId13"/>
    <p:sldId id="287" r:id="rId14"/>
    <p:sldId id="288" r:id="rId15"/>
    <p:sldId id="322" r:id="rId16"/>
    <p:sldId id="323" r:id="rId17"/>
    <p:sldId id="293" r:id="rId18"/>
    <p:sldId id="302" r:id="rId19"/>
    <p:sldId id="294" r:id="rId20"/>
    <p:sldId id="298" r:id="rId21"/>
    <p:sldId id="295" r:id="rId22"/>
    <p:sldId id="296" r:id="rId23"/>
    <p:sldId id="308" r:id="rId24"/>
    <p:sldId id="297" r:id="rId25"/>
    <p:sldId id="299" r:id="rId26"/>
    <p:sldId id="305" r:id="rId27"/>
    <p:sldId id="303" r:id="rId28"/>
    <p:sldId id="300" r:id="rId29"/>
    <p:sldId id="309" r:id="rId30"/>
    <p:sldId id="310" r:id="rId31"/>
    <p:sldId id="313" r:id="rId32"/>
    <p:sldId id="317" r:id="rId33"/>
    <p:sldId id="315" r:id="rId34"/>
    <p:sldId id="318" r:id="rId35"/>
    <p:sldId id="319" r:id="rId36"/>
    <p:sldId id="314" r:id="rId37"/>
    <p:sldId id="311" r:id="rId38"/>
    <p:sldId id="316" r:id="rId39"/>
    <p:sldId id="312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04 w 2780"/>
                <a:gd name="T1" fmla="*/ 18 h 953"/>
                <a:gd name="T2" fmla="*/ 2714 w 2780"/>
                <a:gd name="T3" fmla="*/ 24 h 953"/>
                <a:gd name="T4" fmla="*/ 2647 w 2780"/>
                <a:gd name="T5" fmla="*/ 102 h 953"/>
                <a:gd name="T6" fmla="*/ 2543 w 2780"/>
                <a:gd name="T7" fmla="*/ 156 h 953"/>
                <a:gd name="T8" fmla="*/ 2537 w 2780"/>
                <a:gd name="T9" fmla="*/ 222 h 953"/>
                <a:gd name="T10" fmla="*/ 2519 w 2780"/>
                <a:gd name="T11" fmla="*/ 246 h 953"/>
                <a:gd name="T12" fmla="*/ 2501 w 2780"/>
                <a:gd name="T13" fmla="*/ 252 h 953"/>
                <a:gd name="T14" fmla="*/ 2429 w 2780"/>
                <a:gd name="T15" fmla="*/ 210 h 953"/>
                <a:gd name="T16" fmla="*/ 2288 w 2780"/>
                <a:gd name="T17" fmla="*/ 192 h 953"/>
                <a:gd name="T18" fmla="*/ 2264 w 2780"/>
                <a:gd name="T19" fmla="*/ 186 h 953"/>
                <a:gd name="T20" fmla="*/ 2246 w 2780"/>
                <a:gd name="T21" fmla="*/ 192 h 953"/>
                <a:gd name="T22" fmla="*/ 2174 w 2780"/>
                <a:gd name="T23" fmla="*/ 228 h 953"/>
                <a:gd name="T24" fmla="*/ 2138 w 2780"/>
                <a:gd name="T25" fmla="*/ 240 h 953"/>
                <a:gd name="T26" fmla="*/ 2114 w 2780"/>
                <a:gd name="T27" fmla="*/ 246 h 953"/>
                <a:gd name="T28" fmla="*/ 2102 w 2780"/>
                <a:gd name="T29" fmla="*/ 258 h 953"/>
                <a:gd name="T30" fmla="*/ 2102 w 2780"/>
                <a:gd name="T31" fmla="*/ 276 h 953"/>
                <a:gd name="T32" fmla="*/ 2079 w 2780"/>
                <a:gd name="T33" fmla="*/ 300 h 953"/>
                <a:gd name="T34" fmla="*/ 2061 w 2780"/>
                <a:gd name="T35" fmla="*/ 312 h 953"/>
                <a:gd name="T36" fmla="*/ 2049 w 2780"/>
                <a:gd name="T37" fmla="*/ 324 h 953"/>
                <a:gd name="T38" fmla="*/ 2037 w 2780"/>
                <a:gd name="T39" fmla="*/ 336 h 953"/>
                <a:gd name="T40" fmla="*/ 2003 w 2780"/>
                <a:gd name="T41" fmla="*/ 342 h 953"/>
                <a:gd name="T42" fmla="*/ 1937 w 2780"/>
                <a:gd name="T43" fmla="*/ 336 h 953"/>
                <a:gd name="T44" fmla="*/ 1901 w 2780"/>
                <a:gd name="T45" fmla="*/ 330 h 953"/>
                <a:gd name="T46" fmla="*/ 1889 w 2780"/>
                <a:gd name="T47" fmla="*/ 342 h 953"/>
                <a:gd name="T48" fmla="*/ 1877 w 2780"/>
                <a:gd name="T49" fmla="*/ 354 h 953"/>
                <a:gd name="T50" fmla="*/ 1847 w 2780"/>
                <a:gd name="T51" fmla="*/ 360 h 953"/>
                <a:gd name="T52" fmla="*/ 1788 w 2780"/>
                <a:gd name="T53" fmla="*/ 342 h 953"/>
                <a:gd name="T54" fmla="*/ 1764 w 2780"/>
                <a:gd name="T55" fmla="*/ 342 h 953"/>
                <a:gd name="T56" fmla="*/ 1740 w 2780"/>
                <a:gd name="T57" fmla="*/ 354 h 953"/>
                <a:gd name="T58" fmla="*/ 1676 w 2780"/>
                <a:gd name="T59" fmla="*/ 425 h 953"/>
                <a:gd name="T60" fmla="*/ 1634 w 2780"/>
                <a:gd name="T61" fmla="*/ 569 h 953"/>
                <a:gd name="T62" fmla="*/ 1634 w 2780"/>
                <a:gd name="T63" fmla="*/ 593 h 953"/>
                <a:gd name="T64" fmla="*/ 1640 w 2780"/>
                <a:gd name="T65" fmla="*/ 641 h 953"/>
                <a:gd name="T66" fmla="*/ 1658 w 2780"/>
                <a:gd name="T67" fmla="*/ 659 h 953"/>
                <a:gd name="T68" fmla="*/ 1652 w 2780"/>
                <a:gd name="T69" fmla="*/ 671 h 953"/>
                <a:gd name="T70" fmla="*/ 1640 w 2780"/>
                <a:gd name="T71" fmla="*/ 683 h 953"/>
                <a:gd name="T72" fmla="*/ 1562 w 2780"/>
                <a:gd name="T73" fmla="*/ 689 h 953"/>
                <a:gd name="T74" fmla="*/ 1485 w 2780"/>
                <a:gd name="T75" fmla="*/ 629 h 953"/>
                <a:gd name="T76" fmla="*/ 1349 w 2780"/>
                <a:gd name="T77" fmla="*/ 587 h 953"/>
                <a:gd name="T78" fmla="*/ 1200 w 2780"/>
                <a:gd name="T79" fmla="*/ 671 h 953"/>
                <a:gd name="T80" fmla="*/ 1028 w 2780"/>
                <a:gd name="T81" fmla="*/ 731 h 953"/>
                <a:gd name="T82" fmla="*/ 825 w 2780"/>
                <a:gd name="T83" fmla="*/ 743 h 953"/>
                <a:gd name="T84" fmla="*/ 636 w 2780"/>
                <a:gd name="T85" fmla="*/ 701 h 953"/>
                <a:gd name="T86" fmla="*/ 576 w 2780"/>
                <a:gd name="T87" fmla="*/ 695 h 953"/>
                <a:gd name="T88" fmla="*/ 564 w 2780"/>
                <a:gd name="T89" fmla="*/ 701 h 953"/>
                <a:gd name="T90" fmla="*/ 528 w 2780"/>
                <a:gd name="T91" fmla="*/ 731 h 953"/>
                <a:gd name="T92" fmla="*/ 440 w 2780"/>
                <a:gd name="T93" fmla="*/ 809 h 953"/>
                <a:gd name="T94" fmla="*/ 410 w 2780"/>
                <a:gd name="T95" fmla="*/ 821 h 953"/>
                <a:gd name="T96" fmla="*/ 386 w 2780"/>
                <a:gd name="T97" fmla="*/ 821 h 953"/>
                <a:gd name="T98" fmla="*/ 339 w 2780"/>
                <a:gd name="T99" fmla="*/ 827 h 953"/>
                <a:gd name="T100" fmla="*/ 213 w 2780"/>
                <a:gd name="T101" fmla="*/ 851 h 953"/>
                <a:gd name="T102" fmla="*/ 17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16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2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2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BD067A-A9D0-4278-AA2E-73CE8F2FD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3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9BF6D-35AC-4093-9C50-5B9382989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6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467CD-C1F2-4C4D-B2FD-C9E020D8A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8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46242-4116-446A-A194-D50B6741B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9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E073-724B-4BD7-AE26-A966E1550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5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7EDB8-9EFC-4EF9-9976-8A435697E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3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4FFEF-69FC-4481-A408-723D4333C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4B2BA-3840-4312-BEBC-643161021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2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85098-CD3F-4522-AB63-2368F73CD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2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65FC7-FCFA-4593-9804-5C9E36D4A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0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0C56-5098-48B5-A37F-1F84203F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2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04 w 2780"/>
                <a:gd name="T1" fmla="*/ 18 h 953"/>
                <a:gd name="T2" fmla="*/ 2714 w 2780"/>
                <a:gd name="T3" fmla="*/ 24 h 953"/>
                <a:gd name="T4" fmla="*/ 2647 w 2780"/>
                <a:gd name="T5" fmla="*/ 102 h 953"/>
                <a:gd name="T6" fmla="*/ 2543 w 2780"/>
                <a:gd name="T7" fmla="*/ 156 h 953"/>
                <a:gd name="T8" fmla="*/ 2537 w 2780"/>
                <a:gd name="T9" fmla="*/ 222 h 953"/>
                <a:gd name="T10" fmla="*/ 2519 w 2780"/>
                <a:gd name="T11" fmla="*/ 246 h 953"/>
                <a:gd name="T12" fmla="*/ 2501 w 2780"/>
                <a:gd name="T13" fmla="*/ 252 h 953"/>
                <a:gd name="T14" fmla="*/ 2429 w 2780"/>
                <a:gd name="T15" fmla="*/ 210 h 953"/>
                <a:gd name="T16" fmla="*/ 2288 w 2780"/>
                <a:gd name="T17" fmla="*/ 192 h 953"/>
                <a:gd name="T18" fmla="*/ 2264 w 2780"/>
                <a:gd name="T19" fmla="*/ 186 h 953"/>
                <a:gd name="T20" fmla="*/ 2246 w 2780"/>
                <a:gd name="T21" fmla="*/ 192 h 953"/>
                <a:gd name="T22" fmla="*/ 2174 w 2780"/>
                <a:gd name="T23" fmla="*/ 228 h 953"/>
                <a:gd name="T24" fmla="*/ 2138 w 2780"/>
                <a:gd name="T25" fmla="*/ 240 h 953"/>
                <a:gd name="T26" fmla="*/ 2114 w 2780"/>
                <a:gd name="T27" fmla="*/ 246 h 953"/>
                <a:gd name="T28" fmla="*/ 2102 w 2780"/>
                <a:gd name="T29" fmla="*/ 258 h 953"/>
                <a:gd name="T30" fmla="*/ 2102 w 2780"/>
                <a:gd name="T31" fmla="*/ 276 h 953"/>
                <a:gd name="T32" fmla="*/ 2079 w 2780"/>
                <a:gd name="T33" fmla="*/ 300 h 953"/>
                <a:gd name="T34" fmla="*/ 2061 w 2780"/>
                <a:gd name="T35" fmla="*/ 312 h 953"/>
                <a:gd name="T36" fmla="*/ 2049 w 2780"/>
                <a:gd name="T37" fmla="*/ 324 h 953"/>
                <a:gd name="T38" fmla="*/ 2037 w 2780"/>
                <a:gd name="T39" fmla="*/ 336 h 953"/>
                <a:gd name="T40" fmla="*/ 2003 w 2780"/>
                <a:gd name="T41" fmla="*/ 342 h 953"/>
                <a:gd name="T42" fmla="*/ 1937 w 2780"/>
                <a:gd name="T43" fmla="*/ 336 h 953"/>
                <a:gd name="T44" fmla="*/ 1901 w 2780"/>
                <a:gd name="T45" fmla="*/ 330 h 953"/>
                <a:gd name="T46" fmla="*/ 1889 w 2780"/>
                <a:gd name="T47" fmla="*/ 342 h 953"/>
                <a:gd name="T48" fmla="*/ 1877 w 2780"/>
                <a:gd name="T49" fmla="*/ 354 h 953"/>
                <a:gd name="T50" fmla="*/ 1847 w 2780"/>
                <a:gd name="T51" fmla="*/ 360 h 953"/>
                <a:gd name="T52" fmla="*/ 1788 w 2780"/>
                <a:gd name="T53" fmla="*/ 342 h 953"/>
                <a:gd name="T54" fmla="*/ 1764 w 2780"/>
                <a:gd name="T55" fmla="*/ 342 h 953"/>
                <a:gd name="T56" fmla="*/ 1740 w 2780"/>
                <a:gd name="T57" fmla="*/ 354 h 953"/>
                <a:gd name="T58" fmla="*/ 1676 w 2780"/>
                <a:gd name="T59" fmla="*/ 425 h 953"/>
                <a:gd name="T60" fmla="*/ 1634 w 2780"/>
                <a:gd name="T61" fmla="*/ 569 h 953"/>
                <a:gd name="T62" fmla="*/ 1634 w 2780"/>
                <a:gd name="T63" fmla="*/ 593 h 953"/>
                <a:gd name="T64" fmla="*/ 1640 w 2780"/>
                <a:gd name="T65" fmla="*/ 641 h 953"/>
                <a:gd name="T66" fmla="*/ 1658 w 2780"/>
                <a:gd name="T67" fmla="*/ 659 h 953"/>
                <a:gd name="T68" fmla="*/ 1652 w 2780"/>
                <a:gd name="T69" fmla="*/ 671 h 953"/>
                <a:gd name="T70" fmla="*/ 1640 w 2780"/>
                <a:gd name="T71" fmla="*/ 683 h 953"/>
                <a:gd name="T72" fmla="*/ 1562 w 2780"/>
                <a:gd name="T73" fmla="*/ 689 h 953"/>
                <a:gd name="T74" fmla="*/ 1485 w 2780"/>
                <a:gd name="T75" fmla="*/ 629 h 953"/>
                <a:gd name="T76" fmla="*/ 1349 w 2780"/>
                <a:gd name="T77" fmla="*/ 587 h 953"/>
                <a:gd name="T78" fmla="*/ 1200 w 2780"/>
                <a:gd name="T79" fmla="*/ 671 h 953"/>
                <a:gd name="T80" fmla="*/ 1028 w 2780"/>
                <a:gd name="T81" fmla="*/ 731 h 953"/>
                <a:gd name="T82" fmla="*/ 825 w 2780"/>
                <a:gd name="T83" fmla="*/ 743 h 953"/>
                <a:gd name="T84" fmla="*/ 636 w 2780"/>
                <a:gd name="T85" fmla="*/ 701 h 953"/>
                <a:gd name="T86" fmla="*/ 576 w 2780"/>
                <a:gd name="T87" fmla="*/ 695 h 953"/>
                <a:gd name="T88" fmla="*/ 564 w 2780"/>
                <a:gd name="T89" fmla="*/ 701 h 953"/>
                <a:gd name="T90" fmla="*/ 528 w 2780"/>
                <a:gd name="T91" fmla="*/ 731 h 953"/>
                <a:gd name="T92" fmla="*/ 440 w 2780"/>
                <a:gd name="T93" fmla="*/ 809 h 953"/>
                <a:gd name="T94" fmla="*/ 410 w 2780"/>
                <a:gd name="T95" fmla="*/ 821 h 953"/>
                <a:gd name="T96" fmla="*/ 386 w 2780"/>
                <a:gd name="T97" fmla="*/ 821 h 953"/>
                <a:gd name="T98" fmla="*/ 339 w 2780"/>
                <a:gd name="T99" fmla="*/ 827 h 953"/>
                <a:gd name="T100" fmla="*/ 213 w 2780"/>
                <a:gd name="T101" fmla="*/ 851 h 953"/>
                <a:gd name="T102" fmla="*/ 17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16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49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0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1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2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3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5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6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7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DD018CC-6594-4304-A8E0-9E5A0C2FE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Hellenistic Period (332-30)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7132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Argead</a:t>
            </a:r>
            <a:r>
              <a:rPr lang="en-US" dirty="0" smtClean="0"/>
              <a:t> Dynasty (332-309)</a:t>
            </a:r>
          </a:p>
          <a:p>
            <a:pPr lvl="1" eaLnBrk="1" hangingPunct="1">
              <a:defRPr/>
            </a:pPr>
            <a:r>
              <a:rPr lang="en-US" dirty="0" smtClean="0"/>
              <a:t>Alexander </a:t>
            </a:r>
            <a:r>
              <a:rPr lang="en-US" dirty="0" smtClean="0"/>
              <a:t>the Great (332-323</a:t>
            </a:r>
            <a:r>
              <a:rPr lang="en-US" dirty="0" smtClean="0"/>
              <a:t>)</a:t>
            </a:r>
          </a:p>
          <a:p>
            <a:pPr lvl="1" eaLnBrk="1" hangingPunct="1">
              <a:defRPr/>
            </a:pPr>
            <a:r>
              <a:rPr lang="en-US" dirty="0" smtClean="0"/>
              <a:t>Philip III </a:t>
            </a:r>
            <a:r>
              <a:rPr lang="en-US" dirty="0" err="1" smtClean="0"/>
              <a:t>Arrhidaeus</a:t>
            </a:r>
            <a:r>
              <a:rPr lang="en-US" dirty="0" smtClean="0"/>
              <a:t> (323-317)</a:t>
            </a:r>
          </a:p>
          <a:p>
            <a:pPr lvl="1" eaLnBrk="1" hangingPunct="1">
              <a:defRPr/>
            </a:pPr>
            <a:r>
              <a:rPr lang="en-US" dirty="0" smtClean="0"/>
              <a:t>Alexander IV (316-309)</a:t>
            </a:r>
            <a:endParaRPr lang="en-US" dirty="0" smtClean="0"/>
          </a:p>
        </p:txBody>
      </p:sp>
      <p:pic>
        <p:nvPicPr>
          <p:cNvPr id="14340" name="Picture 4" descr="Alexander the Gr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20812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02" y="4224337"/>
            <a:ext cx="3276600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 descr="alexand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8404"/>
            <a:ext cx="25622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6001898" y="3094476"/>
            <a:ext cx="2971800" cy="16004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/>
              <a:t>Key Terms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/>
              <a:t>Alexander the Great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/>
              <a:t>Philip </a:t>
            </a:r>
            <a:r>
              <a:rPr lang="en-US" sz="1600" b="1" dirty="0" smtClean="0"/>
              <a:t>III </a:t>
            </a:r>
            <a:r>
              <a:rPr lang="en-US" sz="1600" b="1" dirty="0" err="1" smtClean="0"/>
              <a:t>Arrhidaeus</a:t>
            </a:r>
            <a:endParaRPr lang="en-US" sz="1600" b="1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 smtClean="0"/>
              <a:t>Perdiccas</a:t>
            </a:r>
            <a:endParaRPr 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/>
              <a:t>Alexander IV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 smtClean="0"/>
              <a:t>Siwa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Alexandria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60007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Alexandria</a:t>
            </a:r>
          </a:p>
        </p:txBody>
      </p:sp>
      <p:pic>
        <p:nvPicPr>
          <p:cNvPr id="24579" name="Picture 4" descr="A model of the famous Pharos Light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4099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Mosaic in St. Mark's basilica representing the saint arriving in Alexandria, showing the Pharos Lighthouse still standing and in 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43375"/>
            <a:ext cx="3429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A bronze coin of the second century depicting Isis Pharia holding a sail in front of the Pharos Light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26574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An engraving of the Pharos by Monneret de Villard, showing the Lighthouse as it stood during the Arab period. Note that the base resembles that of the future Fort Qait B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76400"/>
            <a:ext cx="15859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Alexandria</a:t>
            </a:r>
          </a:p>
        </p:txBody>
      </p:sp>
      <p:pic>
        <p:nvPicPr>
          <p:cNvPr id="25603" name="Picture 4" descr="The Alabaster Tomb in Alexand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0861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View into the court of a tomb known as Moustapha Pas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30003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A Monumental Tomb at Gabb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30480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A Hadra hydria, named for the ancient Alexandria cemetery of Hadra, used for crema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8240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Alexandria</a:t>
            </a:r>
          </a:p>
        </p:txBody>
      </p:sp>
      <p:pic>
        <p:nvPicPr>
          <p:cNvPr id="26627" name="Picture 4" descr="A chamber tomb from Hadra with loculi cut into the vestibule and a funerary be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71963"/>
            <a:ext cx="395287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The cemetery at Chat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2501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Hypogeum A just after it was discove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60045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Hypogeum A To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08475"/>
            <a:ext cx="36004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5257800" y="3733800"/>
            <a:ext cx="3608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000" b="1"/>
              <a:t>Above: Hypogeum A just after it was discovered</a:t>
            </a:r>
            <a:br>
              <a:rPr lang="en-US" sz="1000" b="1"/>
            </a:br>
            <a:r>
              <a:rPr lang="en-US" sz="1000" b="1"/>
              <a:t>Below: Hypogeum A Today</a:t>
            </a:r>
            <a:r>
              <a:rPr 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Alexandria</a:t>
            </a:r>
          </a:p>
        </p:txBody>
      </p:sp>
      <p:pic>
        <p:nvPicPr>
          <p:cNvPr id="27651" name="Picture 4" descr="A burial chamber in Hypogeum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10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A recent tomb find at Gabb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06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Ideology of Kingship</a:t>
            </a:r>
          </a:p>
        </p:txBody>
      </p:sp>
      <p:pic>
        <p:nvPicPr>
          <p:cNvPr id="28675" name="Picture 5" descr="11-mendes-st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90800"/>
            <a:ext cx="56007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 descr="ptolemy-ae-51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3434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 descr="Egyptian+Museum+a+0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5588"/>
            <a:ext cx="31242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685800" y="36576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/>
              <a:t>Coin of Ptolemy III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228600" y="62484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/>
              <a:t>Mendes Stela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81600" y="1482804"/>
            <a:ext cx="2971800" cy="61555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/>
              <a:t>Key Terms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 smtClean="0"/>
              <a:t>Ptolemaia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800px-Relief_from_the_Temple_of_Philae_by_John_Campan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k34325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3390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Women in Ptolemaic Egypt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6962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The Family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Marriage and Divorce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Soldiers’ Wives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Ptolemaic Queens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Mistresses of the Ptolemies</a:t>
            </a:r>
          </a:p>
        </p:txBody>
      </p:sp>
      <p:pic>
        <p:nvPicPr>
          <p:cNvPr id="29702" name="Picture 7" descr="cleopatra-bu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1066800"/>
            <a:ext cx="18002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Hellenistic Period (332-30)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9342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Ptolemy VI Philometer (180-164, 163-145)</a:t>
            </a:r>
          </a:p>
          <a:p>
            <a:pPr eaLnBrk="1" hangingPunct="1">
              <a:defRPr/>
            </a:pPr>
            <a:r>
              <a:rPr lang="en-US" b="1" smtClean="0"/>
              <a:t>Ptolemy VIII Euergetes II (170-163, 145-116)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14600"/>
            <a:ext cx="19621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A black diorite statue head thought to be that of Ptolemy VIII, now in the Brussels Mu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76600"/>
            <a:ext cx="19542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A statue head of Cleopatra III (Wurttembergisches Landesmuseum, Stuttgart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05400"/>
            <a:ext cx="14462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9" descr="Another ptolamaic coin depicting the bust of Ptolemy VI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1" descr="Head of a statue thought to be Ptolemy VIII, now in the Metropolitan Museum of Art, New Yo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52800"/>
            <a:ext cx="14668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943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0" name="Text Box 14"/>
          <p:cNvSpPr txBox="1">
            <a:spLocks noChangeArrowheads="1"/>
          </p:cNvSpPr>
          <p:nvPr/>
        </p:nvSpPr>
        <p:spPr bwMode="auto">
          <a:xfrm>
            <a:off x="762000" y="6216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/>
              <a:t>Ptolemy VI and Cleopatra II</a:t>
            </a:r>
          </a:p>
        </p:txBody>
      </p:sp>
      <p:pic>
        <p:nvPicPr>
          <p:cNvPr id="3073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2438400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2" name="Text Box 16"/>
          <p:cNvSpPr txBox="1">
            <a:spLocks noChangeArrowheads="1"/>
          </p:cNvSpPr>
          <p:nvPr/>
        </p:nvSpPr>
        <p:spPr bwMode="auto">
          <a:xfrm>
            <a:off x="3200400" y="6324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/>
              <a:t>Ptolemy VIII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3937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5334000" y="2286000"/>
            <a:ext cx="3429000" cy="110799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/>
              <a:t>Key Terms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/>
              <a:t>Ptolemy VI </a:t>
            </a:r>
            <a:r>
              <a:rPr lang="en-US" sz="1600" b="1" dirty="0" err="1"/>
              <a:t>Philometer</a:t>
            </a:r>
            <a:endParaRPr 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/>
              <a:t>Ptolemy VIII </a:t>
            </a:r>
            <a:r>
              <a:rPr lang="en-US" sz="1600" b="1" dirty="0" err="1"/>
              <a:t>Euergetes</a:t>
            </a:r>
            <a:r>
              <a:rPr lang="en-US" sz="1600" b="1" dirty="0"/>
              <a:t> </a:t>
            </a:r>
            <a:r>
              <a:rPr lang="en-US" sz="1600" b="1" dirty="0" smtClean="0"/>
              <a:t>II</a:t>
            </a:r>
            <a:endParaRPr 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/>
              <a:t>Demotic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Kom Ombo</a:t>
            </a:r>
          </a:p>
        </p:txBody>
      </p:sp>
      <p:pic>
        <p:nvPicPr>
          <p:cNvPr id="32771" name="Picture 4" descr="A general view of the courtyard and temple of Sobek and Haroeris at Kom O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82725"/>
            <a:ext cx="41148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Frontal view of the main temple complex at Kom O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73200"/>
            <a:ext cx="38862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The two primary deities of Kom Ombo, Sobek right and Haroeris, left, face each other on a block of sandst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40481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General view of Kom Ombo from the N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40481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Temple of the Oracle of </a:t>
            </a:r>
            <a:r>
              <a:rPr lang="en-US" sz="4000" dirty="0" err="1" smtClean="0"/>
              <a:t>Amun</a:t>
            </a:r>
            <a:r>
              <a:rPr lang="en-US" sz="4000" dirty="0" smtClean="0"/>
              <a:t> </a:t>
            </a:r>
            <a:r>
              <a:rPr lang="en-US" sz="4000" dirty="0" smtClean="0"/>
              <a:t>at the </a:t>
            </a:r>
            <a:r>
              <a:rPr lang="en-US" sz="4000" dirty="0" err="1" smtClean="0"/>
              <a:t>Siwa</a:t>
            </a:r>
            <a:r>
              <a:rPr lang="en-US" sz="4000" dirty="0" smtClean="0"/>
              <a:t> Oasis</a:t>
            </a:r>
          </a:p>
        </p:txBody>
      </p:sp>
      <p:pic>
        <p:nvPicPr>
          <p:cNvPr id="15363" name="Picture 5" descr="Ground Plan of the Temple of the Oracle Pro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1933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A view of the Temple of the Oracle Proper in Siwa, Egypt, up on its r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81463"/>
            <a:ext cx="37338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The Temple Ent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21415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A good overall view of the courtyard and the Temple of the Oracle Proper in Siwa, Egy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05325"/>
            <a:ext cx="21431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A good view of the shattered cliff upon which the Temple sits (Copyright Alain Guilleux Une promenade en Egypte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810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Kom Ombo</a:t>
            </a:r>
          </a:p>
        </p:txBody>
      </p:sp>
      <p:pic>
        <p:nvPicPr>
          <p:cNvPr id="33795" name="Picture 4" descr="Plan of the Temple Complex at Kom O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130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Kom Ombo</a:t>
            </a:r>
          </a:p>
        </p:txBody>
      </p:sp>
      <p:pic>
        <p:nvPicPr>
          <p:cNvPr id="34819" name="Picture 4" descr="A painting by David Robers Depicting Kom Ombo before it was cleared by Jacques de Morgan in 18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The Birth House at Kom O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3810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The Roman Period Shrine of Hathor at Kom Omb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3962400"/>
            <a:ext cx="265271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All that is left of the ancient Pylon at Kom Omb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Kom Ombo</a:t>
            </a:r>
          </a:p>
        </p:txBody>
      </p:sp>
      <p:pic>
        <p:nvPicPr>
          <p:cNvPr id="35843" name="Picture 4" descr="Another view of the courtyard at Kom O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Nekhbet and Wadjet on the ceiling at Kom O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5814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Here, the king is purified by Thoth and Horu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35400"/>
            <a:ext cx="35814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0525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Kom Ombo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52514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3351213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Demotic</a:t>
            </a:r>
          </a:p>
        </p:txBody>
      </p:sp>
      <p:pic>
        <p:nvPicPr>
          <p:cNvPr id="37891" name="Picture 4" descr="writ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2393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3530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Hellenistic Period (332-30)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Cleopatra VII (51-30)</a:t>
            </a:r>
          </a:p>
        </p:txBody>
      </p:sp>
      <p:pic>
        <p:nvPicPr>
          <p:cNvPr id="38916" name="Picture 4" descr="cle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0"/>
            <a:ext cx="28717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cleo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1000"/>
            <a:ext cx="1714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cleo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17875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14875"/>
            <a:ext cx="3124200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Text Box 12"/>
          <p:cNvSpPr txBox="1">
            <a:spLocks noChangeArrowheads="1"/>
          </p:cNvSpPr>
          <p:nvPr/>
        </p:nvSpPr>
        <p:spPr bwMode="auto">
          <a:xfrm>
            <a:off x="228600" y="2667000"/>
            <a:ext cx="3429000" cy="13573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/>
              <a:t>Key Terms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/>
              <a:t>Ptolemy XIII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/>
              <a:t>Cleopatra VII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/>
              <a:t>Caesarion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/>
              <a:t>Battle of Actium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leopatraCaesar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30321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cleo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2750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304800" y="4876800"/>
            <a:ext cx="4554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/>
              <a:t>Cleopatra and her Son, Caesarion</a:t>
            </a:r>
            <a:r>
              <a:rPr lang="en-US" sz="1800"/>
              <a:t> 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4953000" y="6248400"/>
            <a:ext cx="3652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/>
              <a:t>Cleopatra by Michelangelo</a:t>
            </a:r>
            <a:r>
              <a:rPr 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8058150" cy="61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54864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7574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Roman Egypt (30 BCE - )</a:t>
            </a: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447800"/>
            <a:ext cx="47625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685800" y="2209800"/>
            <a:ext cx="3429000" cy="8683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/>
              <a:t>Key Terms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/>
              <a:t>strategoi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/>
              <a:t>Coptic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The Alabaster Tomb in Alexand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3321739"/>
            <a:ext cx="41148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The catafalque which bored the body of Alexander as was drawn and  imagined by Carl Otfried Mull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2" y="3352800"/>
            <a:ext cx="3362325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ippodomi p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006"/>
            <a:ext cx="38862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Coin struck with the head of Alexander the Gre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73560"/>
            <a:ext cx="1953091" cy="196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lexander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2890"/>
            <a:ext cx="3514381" cy="304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Kush (Nubia)</a:t>
            </a:r>
            <a:endParaRPr lang="en-US" sz="3200" smtClean="0">
              <a:cs typeface="Tahoma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4188"/>
            <a:ext cx="5181600" cy="43767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Tahoma" pitchFamily="34" charset="0"/>
              </a:rPr>
              <a:t>Napatan</a:t>
            </a:r>
            <a:r>
              <a:rPr lang="en-US" dirty="0" smtClean="0">
                <a:cs typeface="Tahoma" pitchFamily="34" charset="0"/>
              </a:rPr>
              <a:t> Dynasty (656-275 BCE)</a:t>
            </a:r>
          </a:p>
          <a:p>
            <a:pPr eaLnBrk="1" hangingPunct="1">
              <a:defRPr/>
            </a:pPr>
            <a:r>
              <a:rPr lang="en-US" dirty="0" smtClean="0">
                <a:cs typeface="Tahoma" pitchFamily="34" charset="0"/>
              </a:rPr>
              <a:t>Kingdom of </a:t>
            </a:r>
            <a:r>
              <a:rPr lang="en-US" dirty="0" err="1" smtClean="0"/>
              <a:t>Mero</a:t>
            </a:r>
            <a:r>
              <a:rPr lang="en-US" dirty="0" err="1" smtClean="0">
                <a:cs typeface="Tahoma" pitchFamily="34" charset="0"/>
              </a:rPr>
              <a:t>ë</a:t>
            </a:r>
            <a:r>
              <a:rPr lang="en-US" dirty="0" smtClean="0">
                <a:cs typeface="Tahoma" pitchFamily="34" charset="0"/>
              </a:rPr>
              <a:t> (275 BCE-350 CE)</a:t>
            </a:r>
          </a:p>
          <a:p>
            <a:pPr lvl="1" eaLnBrk="1" hangingPunct="1">
              <a:defRPr/>
            </a:pPr>
            <a:r>
              <a:rPr lang="en-US" dirty="0" err="1" smtClean="0">
                <a:cs typeface="Tahoma" pitchFamily="34" charset="0"/>
              </a:rPr>
              <a:t>Arqamani</a:t>
            </a:r>
            <a:r>
              <a:rPr lang="en-US" dirty="0" smtClean="0">
                <a:cs typeface="Tahoma" pitchFamily="34" charset="0"/>
              </a:rPr>
              <a:t>              (275-250 BCE)</a:t>
            </a:r>
          </a:p>
          <a:p>
            <a:pPr lvl="1" eaLnBrk="1" hangingPunct="1">
              <a:defRPr/>
            </a:pPr>
            <a:r>
              <a:rPr lang="en-US" dirty="0" err="1" smtClean="0">
                <a:cs typeface="Tahoma" pitchFamily="34" charset="0"/>
              </a:rPr>
              <a:t>Amanirenase</a:t>
            </a:r>
            <a:r>
              <a:rPr lang="en-US" dirty="0" smtClean="0">
                <a:cs typeface="Tahoma" pitchFamily="34" charset="0"/>
              </a:rPr>
              <a:t>           (35-20 BCE)</a:t>
            </a:r>
          </a:p>
        </p:txBody>
      </p:sp>
      <p:pic>
        <p:nvPicPr>
          <p:cNvPr id="44036" name="Picture 4" descr="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21374"/>
            <a:ext cx="34448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494337" y="5166261"/>
            <a:ext cx="3429000" cy="16004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/>
              <a:t>Key Terms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smtClean="0"/>
              <a:t>Meroe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 smtClean="0"/>
              <a:t>Qore</a:t>
            </a:r>
            <a:endParaRPr 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/>
              <a:t>Kandake</a:t>
            </a:r>
            <a:endParaRPr 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 smtClean="0"/>
              <a:t>Amanirenas</a:t>
            </a:r>
            <a:endParaRPr lang="en-US" sz="1600" b="1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smtClean="0"/>
              <a:t>Jebel </a:t>
            </a:r>
            <a:r>
              <a:rPr lang="en-US" sz="1600" b="1" dirty="0" err="1" smtClean="0"/>
              <a:t>Barkal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8578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4114800"/>
            <a:ext cx="560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1"/>
              <a:t>Anlamani, Aspelta, Taharqa, Tanoutamon, and Senkamanisken</a:t>
            </a:r>
            <a:r>
              <a:rPr lang="en-US" sz="1400" b="1"/>
              <a:t> </a:t>
            </a:r>
          </a:p>
        </p:txBody>
      </p:sp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19558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2743200" y="5105400"/>
            <a:ext cx="2208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/>
              <a:t>Senkamanisken</a:t>
            </a:r>
          </a:p>
        </p:txBody>
      </p:sp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765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6705600" y="6096000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/>
              <a:t>Irike-takana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96300" cy="48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981200" y="5410200"/>
            <a:ext cx="541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/>
              <a:t>Nuri, the necropolis of Napata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576263"/>
            <a:ext cx="462915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9528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609600" y="62484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/>
              <a:t>Arnekhamani</a:t>
            </a:r>
          </a:p>
        </p:txBody>
      </p:sp>
      <p:pic>
        <p:nvPicPr>
          <p:cNvPr id="4813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4800600" y="62484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/>
              <a:t>Amanitore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162800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524000" y="5562600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/>
              <a:t>Amanishaketo with the Lion God Apademak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5257800" y="3733800"/>
            <a:ext cx="2514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/>
              <a:t>Temples of Amon at Naga and Gebel Barkal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6"/>
          <p:cNvSpPr txBox="1">
            <a:spLocks noChangeArrowheads="1"/>
          </p:cNvSpPr>
          <p:nvPr/>
        </p:nvSpPr>
        <p:spPr bwMode="auto">
          <a:xfrm>
            <a:off x="2819400" y="3810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/>
              <a:t>Meroe</a:t>
            </a:r>
          </a:p>
        </p:txBody>
      </p:sp>
      <p:pic>
        <p:nvPicPr>
          <p:cNvPr id="512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46163"/>
            <a:ext cx="8072438" cy="550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00225"/>
            <a:ext cx="762000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ero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9147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mero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45339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amanishake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2057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armletamanishake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6670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meroe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21002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16764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Hellenistic Period (332-30)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Ptolemaic Dynasty (309-30)</a:t>
            </a:r>
          </a:p>
          <a:p>
            <a:pPr lvl="1" eaLnBrk="1" hangingPunct="1">
              <a:defRPr/>
            </a:pPr>
            <a:r>
              <a:rPr lang="en-US" b="1" dirty="0" smtClean="0"/>
              <a:t>Ptolemy </a:t>
            </a:r>
            <a:r>
              <a:rPr lang="en-US" b="1" dirty="0" smtClean="0"/>
              <a:t>I </a:t>
            </a:r>
            <a:r>
              <a:rPr lang="en-US" b="1" dirty="0" err="1" smtClean="0"/>
              <a:t>Soter</a:t>
            </a:r>
            <a:r>
              <a:rPr lang="en-US" b="1" dirty="0" smtClean="0"/>
              <a:t> (</a:t>
            </a:r>
            <a:r>
              <a:rPr lang="en-US" b="1" dirty="0" smtClean="0"/>
              <a:t>309-282</a:t>
            </a:r>
            <a:r>
              <a:rPr lang="en-US" b="1" dirty="0" smtClean="0"/>
              <a:t>)</a:t>
            </a:r>
            <a:endParaRPr lang="en-US" dirty="0" smtClean="0"/>
          </a:p>
        </p:txBody>
      </p:sp>
      <p:pic>
        <p:nvPicPr>
          <p:cNvPr id="17412" name="Picture 4" descr="The cartouches of Ptolemy I So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41" y="2919413"/>
            <a:ext cx="16002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A coin depicting Ptolemy I So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98" y="4038600"/>
            <a:ext cx="26003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ead of Ptolemy I Soter on an ancient co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25" y="2937735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219200" y="2834481"/>
            <a:ext cx="2250769" cy="11128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 smtClean="0"/>
              <a:t>Key </a:t>
            </a:r>
            <a:r>
              <a:rPr lang="en-US" sz="1800" b="1" dirty="0"/>
              <a:t>Terms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/>
              <a:t>Ptolemy I </a:t>
            </a:r>
            <a:r>
              <a:rPr lang="en-US" sz="1600" b="1" dirty="0" err="1"/>
              <a:t>Soter</a:t>
            </a:r>
            <a:endParaRPr 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/>
              <a:t>Diadochi</a:t>
            </a:r>
            <a:endParaRPr 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/>
              <a:t>Serapis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310b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76962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300b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52800"/>
            <a:ext cx="75438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A bronze Serapis b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9337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Serapis</a:t>
            </a:r>
          </a:p>
        </p:txBody>
      </p:sp>
      <p:pic>
        <p:nvPicPr>
          <p:cNvPr id="19460" name="Picture 4" descr="Serapis found in Lond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7908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Another Serapis Bu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30956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Hellenistic Period (332-30)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1628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Ptolemy II </a:t>
            </a:r>
            <a:r>
              <a:rPr lang="en-US" b="1" dirty="0" err="1" smtClean="0"/>
              <a:t>Philadelphos</a:t>
            </a:r>
            <a:r>
              <a:rPr lang="en-US" b="1" dirty="0" smtClean="0"/>
              <a:t> </a:t>
            </a:r>
            <a:r>
              <a:rPr lang="en-US" b="1" dirty="0" smtClean="0"/>
              <a:t>(285-246)</a:t>
            </a:r>
            <a:endParaRPr lang="en-US" dirty="0" smtClean="0"/>
          </a:p>
        </p:txBody>
      </p:sp>
      <p:pic>
        <p:nvPicPr>
          <p:cNvPr id="20484" name="Picture 7" descr="The Egyptian cartouches of Ptolemy 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20574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Ptolemy II and his wife and si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30956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Ptolemy II and his wife and full sister, Arsino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62400"/>
            <a:ext cx="2505075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0" descr="Arsinoe II, Ptolemy II's full sister and wi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0"/>
            <a:ext cx="23606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3657600" y="2514600"/>
            <a:ext cx="2971800" cy="8683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/>
              <a:t>Key Terms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/>
              <a:t>Ptolemy II </a:t>
            </a:r>
            <a:r>
              <a:rPr lang="en-US" sz="1600" b="1" dirty="0" err="1" smtClean="0"/>
              <a:t>Philadelphos</a:t>
            </a:r>
            <a:endParaRPr 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err="1" smtClean="0"/>
              <a:t>Arsinoe</a:t>
            </a:r>
            <a:r>
              <a:rPr lang="en-US" sz="1600" b="1" dirty="0" smtClean="0"/>
              <a:t> II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ellen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418388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1673</TotalTime>
  <Words>301</Words>
  <Application>Microsoft Office PowerPoint</Application>
  <PresentationFormat>On-screen Show (4:3)</PresentationFormat>
  <Paragraphs>90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Tahoma</vt:lpstr>
      <vt:lpstr>Verdana</vt:lpstr>
      <vt:lpstr>Wingdings</vt:lpstr>
      <vt:lpstr>Cliff</vt:lpstr>
      <vt:lpstr>The Hellenistic Period (332-30)</vt:lpstr>
      <vt:lpstr>Temple of the Oracle of Amun at the Siwa Oasis</vt:lpstr>
      <vt:lpstr>PowerPoint Presentation</vt:lpstr>
      <vt:lpstr>The Hellenistic Period (332-30)</vt:lpstr>
      <vt:lpstr>PowerPoint Presentation</vt:lpstr>
      <vt:lpstr>Serapis</vt:lpstr>
      <vt:lpstr>The Hellenistic Period (332-30)</vt:lpstr>
      <vt:lpstr>PowerPoint Presentation</vt:lpstr>
      <vt:lpstr>PowerPoint Presentation</vt:lpstr>
      <vt:lpstr>Alexandria</vt:lpstr>
      <vt:lpstr>Alexandria</vt:lpstr>
      <vt:lpstr>Alexandria</vt:lpstr>
      <vt:lpstr>Alexandria</vt:lpstr>
      <vt:lpstr>Alexandria</vt:lpstr>
      <vt:lpstr>Ideology of Kingship</vt:lpstr>
      <vt:lpstr>Women in Ptolemaic Egypt</vt:lpstr>
      <vt:lpstr>The Hellenistic Period (332-30)</vt:lpstr>
      <vt:lpstr>PowerPoint Presentation</vt:lpstr>
      <vt:lpstr>Kom Ombo</vt:lpstr>
      <vt:lpstr>Kom Ombo</vt:lpstr>
      <vt:lpstr>Kom Ombo</vt:lpstr>
      <vt:lpstr>Kom Ombo</vt:lpstr>
      <vt:lpstr>Kom Ombo</vt:lpstr>
      <vt:lpstr>Demotic</vt:lpstr>
      <vt:lpstr>The Hellenistic Period (332-30)</vt:lpstr>
      <vt:lpstr>PowerPoint Presentation</vt:lpstr>
      <vt:lpstr>PowerPoint Presentation</vt:lpstr>
      <vt:lpstr>PowerPoint Presentation</vt:lpstr>
      <vt:lpstr>Roman Egypt (30 BCE - )</vt:lpstr>
      <vt:lpstr>Kush (Nubia)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N/A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Third Intermediate Period (1070-525)</dc:title>
  <dc:creator>David Miano</dc:creator>
  <cp:lastModifiedBy>David Miano</cp:lastModifiedBy>
  <cp:revision>127</cp:revision>
  <dcterms:created xsi:type="dcterms:W3CDTF">2008-04-16T00:55:03Z</dcterms:created>
  <dcterms:modified xsi:type="dcterms:W3CDTF">2014-01-23T20:28:58Z</dcterms:modified>
</cp:coreProperties>
</file>