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192A9-1A12-4B25-99BF-951578DC1B45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7C85B-F774-46BF-9BA6-E4F7021F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2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12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25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12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9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0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6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1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59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6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69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2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6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5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0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4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B42F-60D5-4D25-8AC8-165C36657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82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7F434-0300-4C0B-BA67-17B3295CD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9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324D6-9701-4CDE-8393-830C5A5C9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9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9"/>
            <a:ext cx="5075767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017" y="1766889"/>
            <a:ext cx="507788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96B1A-C58E-48A3-9F4E-E04505B06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49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5176-817D-4F5D-ADA5-5C76FACF6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4E35C-0D67-4817-AB76-AC2B2C90D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56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AF4D3-05C3-43DA-9964-B2CC8A65C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1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D3F73-A233-47A9-9BB2-5F122C798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6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510F1-22F2-494A-B354-109E1E7AA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3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7762A-8966-466D-9AC5-F82537343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2684" y="379413"/>
            <a:ext cx="25908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16052" y="379413"/>
            <a:ext cx="7573433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C0A5-7316-4947-8195-A962D7341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E014B-D7AC-4B19-977E-589FA71A3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36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AE76C-84F0-4049-90DA-CB4B60493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9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8CD7-8DE8-4ED7-BA41-D5CEAB3BB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9"/>
            <a:ext cx="5075767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017" y="1766889"/>
            <a:ext cx="507788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36B01-52D2-4BBA-B88C-61148639E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5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8ACBF-B6A1-48FF-804F-B969E89E2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71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8E97D-D130-4664-A1ED-1FD00B320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43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4FFCF-92C3-40C4-AD21-E6BA18821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8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300D-7B40-4C85-AD55-1AA64F80C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6D484-2EBA-41DB-8C48-2316126FE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58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F0B77-3261-4D72-AB6E-F61FDF3BD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05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2684" y="379413"/>
            <a:ext cx="25908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16052" y="379413"/>
            <a:ext cx="7573433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60FDD-D4A2-4DA2-BEBA-94C9F034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9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22401" y="379413"/>
            <a:ext cx="10361084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16051" y="1766888"/>
            <a:ext cx="5075767" cy="1979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95017" y="1766888"/>
            <a:ext cx="5077883" cy="1979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16051" y="3898901"/>
            <a:ext cx="5075767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5017" y="3898901"/>
            <a:ext cx="5077883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4A82E-5C98-4C55-BB92-30ADCCAE8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29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379413"/>
            <a:ext cx="10361084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9"/>
            <a:ext cx="5075767" cy="4111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95017" y="1766888"/>
            <a:ext cx="5077883" cy="1979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95017" y="3898901"/>
            <a:ext cx="5077883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586F1-4903-4CB8-AF27-303ECC6F6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9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2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6698-A957-4856-8B03-E644D79887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9F165-008B-4BAB-892C-76638330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1" y="1"/>
            <a:ext cx="8481484" cy="6856413"/>
            <a:chOff x="0" y="0"/>
            <a:chExt cx="4007" cy="431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1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26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799" cy="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657600"/>
            <a:ext cx="762000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22401" y="379413"/>
            <a:ext cx="103610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922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6051" y="1766889"/>
            <a:ext cx="10356849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12192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4673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9347201" y="6400801"/>
            <a:ext cx="2537884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400" smtClean="0">
                <a:solidFill>
                  <a:srgbClr val="482400"/>
                </a:solidFill>
                <a:latin typeface="Arial" panose="020B0604020202020204" pitchFamily="34" charset="0"/>
              </a:defRPr>
            </a:lvl1pPr>
          </a:lstStyle>
          <a:p>
            <a:pPr defTabSz="457200" fontAlgn="base">
              <a:spcAft>
                <a:spcPct val="0"/>
              </a:spcAft>
              <a:defRPr/>
            </a:pPr>
            <a:fld id="{0ACD0754-4BA5-4E65-B990-DD5457FB5C0C}" type="slidenum">
              <a:rPr lang="en-US" smtClean="0"/>
              <a:pPr defTabSz="457200"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1" y="379413"/>
            <a:ext cx="103610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117600" y="6397626"/>
            <a:ext cx="2540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572000" y="6397626"/>
            <a:ext cx="3860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9347201" y="6397625"/>
            <a:ext cx="2537884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spcBef>
                <a:spcPts val="600"/>
              </a:spcBef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 defTabSz="457200" fontAlgn="base">
              <a:spcAft>
                <a:spcPct val="0"/>
              </a:spcAft>
              <a:defRPr/>
            </a:pPr>
            <a:fld id="{76A3EEF4-BE01-4E6D-BF7C-271519008FEE}" type="slidenum">
              <a:rPr lang="en-US" sz="2400" smtClean="0"/>
              <a:pPr defTabSz="457200" fontAlgn="base">
                <a:spcAft>
                  <a:spcPct val="0"/>
                </a:spcAft>
                <a:defRPr/>
              </a:pPr>
              <a:t>‹#›</a:t>
            </a:fld>
            <a:endParaRPr lang="en-US" sz="2400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574801"/>
            <a:ext cx="10363200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6051" y="1766889"/>
            <a:ext cx="10356849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695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824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28600"/>
            <a:ext cx="20034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276600" y="990600"/>
            <a:ext cx="6400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>
                <a:solidFill>
                  <a:srgbClr val="482400"/>
                </a:solidFill>
              </a:rPr>
              <a:t>History of the World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3276600" y="4114800"/>
            <a:ext cx="64008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457200" fontAlgn="base">
              <a:spcAft>
                <a:spcPct val="0"/>
              </a:spcAft>
              <a:buClrTx/>
            </a:pPr>
            <a:r>
              <a:rPr lang="en-US" i="1"/>
              <a:t>From the rise of the human race </a:t>
            </a:r>
          </a:p>
          <a:p>
            <a:pPr algn="ctr" defTabSz="457200" fontAlgn="base">
              <a:spcAft>
                <a:spcPct val="0"/>
              </a:spcAft>
              <a:buClrTx/>
            </a:pPr>
            <a:r>
              <a:rPr lang="en-US" i="1"/>
              <a:t>to the twilight of the old world</a:t>
            </a:r>
          </a:p>
          <a:p>
            <a:pPr lvl="1" algn="ctr" defTabSz="457200" fontAlgn="base">
              <a:spcAft>
                <a:spcPct val="0"/>
              </a:spcAft>
              <a:buClrTx/>
            </a:pPr>
            <a:endParaRPr lang="en-US" i="1"/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228600"/>
            <a:ext cx="15033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28600"/>
            <a:ext cx="16478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508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590800" y="3794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586039" y="1766888"/>
            <a:ext cx="77692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2576"/>
            <a:ext cx="8991600" cy="657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31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459164" y="394740"/>
            <a:ext cx="3830047" cy="57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34299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1" dirty="0">
                <a:solidFill>
                  <a:srgbClr val="482400"/>
                </a:solidFill>
              </a:rPr>
              <a:t>Jericho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18" y="1403573"/>
            <a:ext cx="7340326" cy="4881318"/>
          </a:xfrm>
          <a:prstGeom prst="rect">
            <a:avLst/>
          </a:prstGeom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13" y="1403573"/>
            <a:ext cx="3313829" cy="499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109" y="4448581"/>
            <a:ext cx="1129007" cy="22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83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667565" y="1002867"/>
            <a:ext cx="5830818" cy="57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34299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1" dirty="0">
                <a:solidFill>
                  <a:srgbClr val="482400"/>
                </a:solidFill>
              </a:rPr>
              <a:t>Jericho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15" y="4147675"/>
            <a:ext cx="3082070" cy="226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400" y="4070756"/>
            <a:ext cx="3520045" cy="2346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361" y="1453944"/>
            <a:ext cx="3235758" cy="4853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978" y="1796994"/>
            <a:ext cx="5359208" cy="21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8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050172" y="317373"/>
            <a:ext cx="4649212" cy="85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34299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1" dirty="0" err="1">
                <a:solidFill>
                  <a:srgbClr val="482400"/>
                </a:solidFill>
              </a:rPr>
              <a:t>Ain</a:t>
            </a:r>
            <a:r>
              <a:rPr lang="en-US" sz="3301" dirty="0">
                <a:solidFill>
                  <a:srgbClr val="482400"/>
                </a:solidFill>
              </a:rPr>
              <a:t> Ghazal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755" y="1348580"/>
            <a:ext cx="3880929" cy="517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92" y="2397274"/>
            <a:ext cx="4978469" cy="326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55" y="1444238"/>
            <a:ext cx="1882657" cy="2287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622" y="3827682"/>
            <a:ext cx="1528639" cy="26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127445" y="471517"/>
            <a:ext cx="3201234" cy="61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34299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1" dirty="0" err="1">
                <a:solidFill>
                  <a:srgbClr val="482400"/>
                </a:solidFill>
              </a:rPr>
              <a:t>Ain</a:t>
            </a:r>
            <a:r>
              <a:rPr lang="en-US" sz="3301" dirty="0">
                <a:solidFill>
                  <a:srgbClr val="482400"/>
                </a:solidFill>
              </a:rPr>
              <a:t> Ghazal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204" y="1771219"/>
            <a:ext cx="4527130" cy="2717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04" y="4649273"/>
            <a:ext cx="5101915" cy="1981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555" y="4609651"/>
            <a:ext cx="3109023" cy="2020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445" y="1771219"/>
            <a:ext cx="4002480" cy="2588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185" y="3870979"/>
            <a:ext cx="2032859" cy="27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402020" y="385072"/>
            <a:ext cx="5830818" cy="85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34299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1" dirty="0" err="1">
                <a:solidFill>
                  <a:srgbClr val="482400"/>
                </a:solidFill>
                <a:cs typeface="Times New Roman" panose="02020603050405020304" pitchFamily="18" charset="0"/>
              </a:rPr>
              <a:t>Ç</a:t>
            </a:r>
            <a:r>
              <a:rPr lang="en-US" sz="3301" dirty="0" err="1">
                <a:solidFill>
                  <a:srgbClr val="482400"/>
                </a:solidFill>
              </a:rPr>
              <a:t>atalh</a:t>
            </a:r>
            <a:r>
              <a:rPr lang="en-US" sz="3301" dirty="0" err="1">
                <a:solidFill>
                  <a:srgbClr val="482400"/>
                </a:solidFill>
                <a:cs typeface="Times New Roman" panose="02020603050405020304" pitchFamily="18" charset="0"/>
              </a:rPr>
              <a:t>ö</a:t>
            </a:r>
            <a:r>
              <a:rPr lang="en-US" sz="3301" dirty="0" err="1">
                <a:solidFill>
                  <a:srgbClr val="482400"/>
                </a:solidFill>
              </a:rPr>
              <a:t>y</a:t>
            </a:r>
            <a:r>
              <a:rPr lang="en-US" sz="3301" dirty="0" err="1">
                <a:solidFill>
                  <a:srgbClr val="482400"/>
                </a:solidFill>
                <a:cs typeface="Times New Roman" panose="02020603050405020304" pitchFamily="18" charset="0"/>
              </a:rPr>
              <a:t>ü</a:t>
            </a:r>
            <a:r>
              <a:rPr lang="en-US" sz="3301" dirty="0" err="1">
                <a:solidFill>
                  <a:srgbClr val="482400"/>
                </a:solidFill>
              </a:rPr>
              <a:t>k</a:t>
            </a:r>
            <a:endParaRPr lang="en-US" sz="3301" dirty="0">
              <a:solidFill>
                <a:srgbClr val="482400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4" y="1425840"/>
            <a:ext cx="3867956" cy="246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29" y="4073615"/>
            <a:ext cx="4177046" cy="257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731" y="4073615"/>
            <a:ext cx="4115329" cy="2685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367" y="1432128"/>
            <a:ext cx="3907108" cy="24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1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384589" y="540214"/>
            <a:ext cx="5830818" cy="85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34299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1" dirty="0" err="1">
                <a:solidFill>
                  <a:srgbClr val="482400"/>
                </a:solidFill>
                <a:cs typeface="Times New Roman" panose="02020603050405020304" pitchFamily="18" charset="0"/>
              </a:rPr>
              <a:t>Ç</a:t>
            </a:r>
            <a:r>
              <a:rPr lang="en-US" sz="3301" dirty="0" err="1">
                <a:solidFill>
                  <a:srgbClr val="482400"/>
                </a:solidFill>
              </a:rPr>
              <a:t>atalh</a:t>
            </a:r>
            <a:r>
              <a:rPr lang="en-US" sz="3301" dirty="0" err="1">
                <a:solidFill>
                  <a:srgbClr val="482400"/>
                </a:solidFill>
                <a:cs typeface="Times New Roman" panose="02020603050405020304" pitchFamily="18" charset="0"/>
              </a:rPr>
              <a:t>ö</a:t>
            </a:r>
            <a:r>
              <a:rPr lang="en-US" sz="3301" dirty="0" err="1">
                <a:solidFill>
                  <a:srgbClr val="482400"/>
                </a:solidFill>
              </a:rPr>
              <a:t>y</a:t>
            </a:r>
            <a:r>
              <a:rPr lang="en-US" sz="3301" dirty="0" err="1">
                <a:solidFill>
                  <a:srgbClr val="482400"/>
                </a:solidFill>
                <a:cs typeface="Times New Roman" panose="02020603050405020304" pitchFamily="18" charset="0"/>
              </a:rPr>
              <a:t>ü</a:t>
            </a:r>
            <a:r>
              <a:rPr lang="en-US" sz="3301" dirty="0" err="1">
                <a:solidFill>
                  <a:srgbClr val="482400"/>
                </a:solidFill>
              </a:rPr>
              <a:t>k</a:t>
            </a:r>
            <a:endParaRPr lang="en-US" sz="3301" dirty="0">
              <a:solidFill>
                <a:srgbClr val="4824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806" y="3989931"/>
            <a:ext cx="3918084" cy="2766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38" y="1906074"/>
            <a:ext cx="3748806" cy="1530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066" y="4427199"/>
            <a:ext cx="4093043" cy="2160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495" y="2176530"/>
            <a:ext cx="4052633" cy="1657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366" y="472999"/>
            <a:ext cx="2010575" cy="3015863"/>
          </a:xfrm>
          <a:prstGeom prst="rect">
            <a:avLst/>
          </a:prstGeom>
        </p:spPr>
      </p:pic>
      <p:pic>
        <p:nvPicPr>
          <p:cNvPr id="389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09" y="3859954"/>
            <a:ext cx="1620980" cy="205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175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590800" y="3794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>
                <a:solidFill>
                  <a:srgbClr val="482400"/>
                </a:solidFill>
              </a:rPr>
              <a:t>Four themes for the course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2586039" y="1893194"/>
            <a:ext cx="7769225" cy="481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1363" indent="-284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333333"/>
              </a:buClr>
              <a:buBlip>
                <a:blip r:embed="rId3"/>
              </a:buBlip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What should our proper daily conduct and attitude to life be?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4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How is happiness and well-being achieved?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4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Is there a reality higher than humans, and how should this affect the way people live?</a:t>
            </a:r>
          </a:p>
          <a:p>
            <a:pPr defTabSz="4572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333333"/>
              </a:buClr>
              <a:buBlip>
                <a:blip r:embed="rId3"/>
              </a:buBlip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Why and how should people live together in a society?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4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How is control gained and held by a ruling power?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4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What is the best way to run a state?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Are we all created equal? How are hierarchies legitimized?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Does our individual philosophy or religion have a bearing on this question?</a:t>
            </a:r>
          </a:p>
          <a:p>
            <a:pPr defTabSz="4572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333333"/>
              </a:buClr>
              <a:buBlip>
                <a:blip r:embed="rId3"/>
              </a:buBlip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What is the nature of history?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Is the past useful for the present? 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How should history be written? </a:t>
            </a:r>
          </a:p>
          <a:p>
            <a:pPr defTabSz="4572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333333"/>
              </a:buClr>
              <a:buBlip>
                <a:blip r:embed="rId3"/>
              </a:buBlip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What advances have been made in science and technology?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For what reason are these advances made?</a:t>
            </a:r>
          </a:p>
          <a:p>
            <a:pPr lvl="1" defTabSz="457200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D69B80"/>
              </a:buClr>
              <a:buBlip>
                <a:blip r:embed="rId3"/>
              </a:buBlip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How do these advances affect our society? </a:t>
            </a:r>
          </a:p>
        </p:txBody>
      </p:sp>
    </p:spTree>
    <p:extLst>
      <p:ext uri="{BB962C8B-B14F-4D97-AF65-F5344CB8AC3E}">
        <p14:creationId xmlns:p14="http://schemas.microsoft.com/office/powerpoint/2010/main" val="1268427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3276600" y="990600"/>
            <a:ext cx="6400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>
                <a:solidFill>
                  <a:srgbClr val="482400"/>
                </a:solidFill>
              </a:rPr>
              <a:t>The Stone Age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124200" y="4114800"/>
            <a:ext cx="62484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990600" indent="-53181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lvl="1" algn="ctr" defTabSz="457200" fontAlgn="base">
              <a:spcAft>
                <a:spcPct val="0"/>
              </a:spcAft>
              <a:buClrTx/>
            </a:pPr>
            <a:r>
              <a:rPr lang="en-US" dirty="0"/>
              <a:t>The Earliest Societies</a:t>
            </a:r>
          </a:p>
          <a:p>
            <a:pPr lvl="1" algn="ctr" defTabSz="457200" fontAlgn="base">
              <a:spcAft>
                <a:spcPct val="0"/>
              </a:spcAft>
              <a:buClrTx/>
            </a:pPr>
            <a:r>
              <a:rPr lang="en-US" dirty="0"/>
              <a:t>(2.3 </a:t>
            </a:r>
            <a:r>
              <a:rPr lang="en-US" dirty="0"/>
              <a:t>million years ago to </a:t>
            </a:r>
            <a:r>
              <a:rPr lang="en-US" dirty="0"/>
              <a:t>3300 </a:t>
            </a:r>
            <a:r>
              <a:rPr lang="en-US" dirty="0"/>
              <a:t>BCE) </a:t>
            </a:r>
          </a:p>
          <a:p>
            <a:pPr lvl="1" algn="ctr" defTabSz="457200" fontAlgn="base">
              <a:spcAft>
                <a:spcPct val="0"/>
              </a:spcAft>
              <a:buClrTx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19" y="650387"/>
            <a:ext cx="2973021" cy="1900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54" y="463673"/>
            <a:ext cx="1806139" cy="2087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994" y="463672"/>
            <a:ext cx="1482811" cy="20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590800" y="274638"/>
            <a:ext cx="77724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>
                <a:solidFill>
                  <a:srgbClr val="482400"/>
                </a:solidFill>
              </a:rPr>
              <a:t>Paleolithic Period</a:t>
            </a:r>
            <a:r>
              <a:rPr lang="en-US" sz="4000">
                <a:solidFill>
                  <a:srgbClr val="482400"/>
                </a:solidFill>
              </a:rPr>
              <a:t> </a:t>
            </a:r>
            <a:br>
              <a:rPr lang="en-US" sz="4000">
                <a:solidFill>
                  <a:srgbClr val="482400"/>
                </a:solidFill>
              </a:rPr>
            </a:br>
            <a:r>
              <a:rPr lang="en-US">
                <a:solidFill>
                  <a:srgbClr val="482400"/>
                </a:solidFill>
              </a:rPr>
              <a:t>(2.3 m.y.a.-12,500 BCE)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286000" y="1676401"/>
            <a:ext cx="6019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1363" indent="-284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spcBef>
                <a:spcPts val="700"/>
              </a:spcBef>
              <a:spcAft>
                <a:spcPct val="0"/>
              </a:spcAft>
              <a:buSzPct val="114000"/>
              <a:buBlip>
                <a:blip r:embed="rId3"/>
              </a:buBlip>
            </a:pPr>
            <a:r>
              <a:rPr lang="en-US" sz="2800"/>
              <a:t>The First Humans</a:t>
            </a:r>
          </a:p>
          <a:p>
            <a:pPr lvl="1" defTabSz="457200" fontAlgn="base">
              <a:spcBef>
                <a:spcPts val="600"/>
              </a:spcBef>
              <a:spcAft>
                <a:spcPct val="0"/>
              </a:spcAft>
              <a:buClr>
                <a:srgbClr val="D69B80"/>
              </a:buClr>
              <a:buSzPct val="117000"/>
              <a:buBlip>
                <a:blip r:embed="rId4"/>
              </a:buBlip>
            </a:pPr>
            <a:r>
              <a:rPr lang="en-US" sz="2400"/>
              <a:t>Homo habilis (2.3-1.6 m. years ago)</a:t>
            </a:r>
          </a:p>
          <a:p>
            <a:pPr lvl="1" defTabSz="457200" fontAlgn="base">
              <a:spcBef>
                <a:spcPts val="600"/>
              </a:spcBef>
              <a:spcAft>
                <a:spcPct val="0"/>
              </a:spcAft>
              <a:buClr>
                <a:srgbClr val="D69B80"/>
              </a:buClr>
              <a:buSzPct val="117000"/>
              <a:buBlip>
                <a:blip r:embed="rId4"/>
              </a:buBlip>
            </a:pPr>
            <a:r>
              <a:rPr lang="en-US" sz="2400"/>
              <a:t>Homo erectus (1.8 m.-27,000 years ago)</a:t>
            </a:r>
          </a:p>
          <a:p>
            <a:pPr lvl="1" defTabSz="457200" fontAlgn="base">
              <a:spcBef>
                <a:spcPts val="600"/>
              </a:spcBef>
              <a:spcAft>
                <a:spcPct val="0"/>
              </a:spcAft>
              <a:buClr>
                <a:srgbClr val="D69B80"/>
              </a:buClr>
              <a:buSzPct val="117000"/>
              <a:buBlip>
                <a:blip r:embed="rId4"/>
              </a:buBlip>
            </a:pPr>
            <a:r>
              <a:rPr lang="en-US" sz="2400"/>
              <a:t>Homo neanderthalensis                  (130,000-25,000 y.a.)</a:t>
            </a:r>
          </a:p>
          <a:p>
            <a:pPr lvl="1" defTabSz="457200" fontAlgn="base">
              <a:spcBef>
                <a:spcPts val="600"/>
              </a:spcBef>
              <a:spcAft>
                <a:spcPct val="0"/>
              </a:spcAft>
              <a:buClr>
                <a:srgbClr val="D69B80"/>
              </a:buClr>
              <a:buSzPct val="117000"/>
              <a:buBlip>
                <a:blip r:embed="rId4"/>
              </a:buBlip>
            </a:pPr>
            <a:r>
              <a:rPr lang="en-US" sz="2400"/>
              <a:t>Homo sapiens                               (200,000 y.a. to present)</a:t>
            </a:r>
          </a:p>
          <a:p>
            <a:pPr lvl="1" defTabSz="457200" fontAlgn="base">
              <a:spcBef>
                <a:spcPts val="500"/>
              </a:spcBef>
              <a:spcAft>
                <a:spcPct val="0"/>
              </a:spcAft>
              <a:buClr>
                <a:srgbClr val="D69B80"/>
              </a:buClr>
              <a:buSzPct val="140000"/>
            </a:pPr>
            <a:endParaRPr lang="en-US" sz="240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828800"/>
            <a:ext cx="19558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352801"/>
            <a:ext cx="19812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2743200" y="5029200"/>
            <a:ext cx="3810000" cy="68103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/>
              <a:t>Key Terms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/>
              <a:t>Homo habilis</a:t>
            </a:r>
          </a:p>
        </p:txBody>
      </p:sp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24401"/>
            <a:ext cx="19812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1" y="4419600"/>
            <a:ext cx="145891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371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1"/>
            <a:ext cx="868680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362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article-0-0AF7CDE0000005DC-375_468x5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752601"/>
            <a:ext cx="35337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2590800" y="274638"/>
            <a:ext cx="77724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>
                <a:solidFill>
                  <a:srgbClr val="482400"/>
                </a:solidFill>
              </a:rPr>
              <a:t>Mesolithic Period</a:t>
            </a:r>
            <a:r>
              <a:rPr lang="en-US" sz="4000">
                <a:solidFill>
                  <a:srgbClr val="482400"/>
                </a:solidFill>
              </a:rPr>
              <a:t> </a:t>
            </a:r>
            <a:br>
              <a:rPr lang="en-US" sz="4000">
                <a:solidFill>
                  <a:srgbClr val="482400"/>
                </a:solidFill>
              </a:rPr>
            </a:br>
            <a:r>
              <a:rPr lang="en-US">
                <a:solidFill>
                  <a:srgbClr val="482400"/>
                </a:solidFill>
              </a:rPr>
              <a:t>(12,500 – 8,300 BCE)</a:t>
            </a: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2586039" y="1766888"/>
            <a:ext cx="7769225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spcAft>
                <a:spcPct val="0"/>
              </a:spcAft>
              <a:buBlip>
                <a:blip r:embed="rId4"/>
              </a:buBlip>
            </a:pPr>
            <a:r>
              <a:rPr lang="en-US"/>
              <a:t>Natufian Culture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9" y="2438399"/>
            <a:ext cx="3567111" cy="413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934200" y="6019800"/>
            <a:ext cx="2895600" cy="68103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/>
              <a:t>Key Terms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/>
              <a:t>Natufian Culture</a:t>
            </a:r>
          </a:p>
        </p:txBody>
      </p:sp>
    </p:spTree>
    <p:extLst>
      <p:ext uri="{BB962C8B-B14F-4D97-AF65-F5344CB8AC3E}">
        <p14:creationId xmlns:p14="http://schemas.microsoft.com/office/powerpoint/2010/main" val="3993124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Hilazon Tachtit</a:t>
            </a:r>
          </a:p>
        </p:txBody>
      </p:sp>
      <p:pic>
        <p:nvPicPr>
          <p:cNvPr id="30723" name="Picture 6" descr="Figure6_Secondary_buri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1905001"/>
            <a:ext cx="2946400" cy="19796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12" descr="Natufian-Burial-ElWa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4114800"/>
            <a:ext cx="3276600" cy="24590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18" descr="Traces-of-12-000-Year-Old-Feast-Uncovered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057400"/>
            <a:ext cx="4724400" cy="31623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4876801"/>
            <a:ext cx="2211388" cy="1674813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15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haman-grave-from-hilazon-tachtit-isra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8345" y="1828799"/>
            <a:ext cx="4610682" cy="44530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7" descr="shaman-burial-turtle-feast_25283_600x4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133601"/>
            <a:ext cx="5428379" cy="414821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8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790163" y="274638"/>
            <a:ext cx="8573037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dirty="0">
                <a:solidFill>
                  <a:srgbClr val="482400"/>
                </a:solidFill>
              </a:rPr>
              <a:t>Neolithic Period</a:t>
            </a:r>
            <a:r>
              <a:rPr lang="en-US" sz="4000" dirty="0">
                <a:solidFill>
                  <a:srgbClr val="482400"/>
                </a:solidFill>
              </a:rPr>
              <a:t> </a:t>
            </a:r>
            <a:br>
              <a:rPr lang="en-US" sz="4000" dirty="0">
                <a:solidFill>
                  <a:srgbClr val="482400"/>
                </a:solidFill>
              </a:rPr>
            </a:br>
            <a:r>
              <a:rPr lang="en-US" dirty="0">
                <a:solidFill>
                  <a:srgbClr val="482400"/>
                </a:solidFill>
              </a:rPr>
              <a:t>(</a:t>
            </a:r>
            <a:r>
              <a:rPr lang="en-US" dirty="0">
                <a:solidFill>
                  <a:srgbClr val="482400"/>
                </a:solidFill>
              </a:rPr>
              <a:t>8,300-3,300 </a:t>
            </a:r>
            <a:r>
              <a:rPr lang="en-US" dirty="0">
                <a:solidFill>
                  <a:srgbClr val="482400"/>
                </a:solidFill>
              </a:rPr>
              <a:t>BCE)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790163" y="1921434"/>
            <a:ext cx="8420637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spcAft>
                <a:spcPct val="0"/>
              </a:spcAft>
              <a:buBlip>
                <a:blip r:embed="rId3"/>
              </a:buBlip>
            </a:pPr>
            <a:r>
              <a:rPr lang="en-US" dirty="0"/>
              <a:t>From Hunting and Gathering to Agriculture</a:t>
            </a:r>
          </a:p>
          <a:p>
            <a:pPr defTabSz="457200" fontAlgn="base">
              <a:lnSpc>
                <a:spcPct val="90000"/>
              </a:lnSpc>
              <a:spcAft>
                <a:spcPct val="0"/>
              </a:spcAft>
              <a:buBlip>
                <a:blip r:embed="rId3"/>
              </a:buBlip>
            </a:pPr>
            <a:r>
              <a:rPr lang="en-US" dirty="0"/>
              <a:t>Forms of Social Organization</a:t>
            </a:r>
          </a:p>
          <a:p>
            <a:pPr defTabSz="457200" fontAlgn="base">
              <a:lnSpc>
                <a:spcPct val="90000"/>
              </a:lnSpc>
              <a:spcAft>
                <a:spcPct val="0"/>
              </a:spcAft>
              <a:buBlip>
                <a:blip r:embed="rId3"/>
              </a:buBlip>
            </a:pPr>
            <a:r>
              <a:rPr lang="en-US" dirty="0"/>
              <a:t>Law and Government</a:t>
            </a:r>
          </a:p>
          <a:p>
            <a:pPr defTabSz="457200" fontAlgn="base">
              <a:lnSpc>
                <a:spcPct val="90000"/>
              </a:lnSpc>
              <a:spcAft>
                <a:spcPct val="0"/>
              </a:spcAft>
              <a:buBlip>
                <a:blip r:embed="rId3"/>
              </a:buBlip>
            </a:pPr>
            <a:r>
              <a:rPr lang="en-US" dirty="0"/>
              <a:t>Religion, Magic, and Science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895600" y="4800601"/>
            <a:ext cx="3810000" cy="95567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/>
              <a:t>Key Terms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/>
              <a:t>Neolithic Revolution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/>
              <a:t>animism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099" y="2398574"/>
            <a:ext cx="2804911" cy="17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70" y="4253248"/>
            <a:ext cx="3806340" cy="24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6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265</Words>
  <Application>Microsoft Office PowerPoint</Application>
  <PresentationFormat>Widescreen</PresentationFormat>
  <Paragraphs>48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Lucida Sans Unicode</vt:lpstr>
      <vt:lpstr>Times New Roman</vt:lpstr>
      <vt:lpstr>Office Theme</vt:lpstr>
      <vt:lpstr>8_Office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Hilazon Tachtit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Miano</dc:creator>
  <cp:lastModifiedBy>David Miano</cp:lastModifiedBy>
  <cp:revision>5</cp:revision>
  <dcterms:created xsi:type="dcterms:W3CDTF">2014-01-26T05:18:18Z</dcterms:created>
  <dcterms:modified xsi:type="dcterms:W3CDTF">2015-06-08T05:51:57Z</dcterms:modified>
</cp:coreProperties>
</file>