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305" r:id="rId27"/>
    <p:sldId id="306" r:id="rId28"/>
    <p:sldId id="307" r:id="rId29"/>
    <p:sldId id="308" r:id="rId30"/>
    <p:sldId id="309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9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8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76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5" name="Picture 16" descr="ARTBANNA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Arthsepa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220F13-FA17-4451-881B-6742CDDF8AF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47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3C16A-3C46-48A6-AB69-9E85F66CF97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0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57FEB-6E8A-4657-B939-DF601B15E3D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1900E-029C-468E-B744-B64EC767CF9C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1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75C37-A66D-49AC-925B-959E733C0508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08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119C1-71FE-4388-952F-5EB22698BC8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6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934F1-7973-4088-850B-0DDDC3F821FF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94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4F45E-0ABA-480E-8FC2-3BBD7B48254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4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0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31245-5D4B-4B97-B2D7-F0845877461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94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AC2AA-2F55-47C5-AE7A-F6ECAA96C55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41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46AB4-0627-4527-811B-147C439126B0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21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1065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5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33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2CB2A3-6BE1-4BEE-958E-242D04B71BD8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2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520B6-6FC4-4ED8-AB51-846794234E64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07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88470-5C2A-448C-ABF2-145308299CA3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30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9A771-C5A7-413A-B94B-BE77EAA39B51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87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06E8A-189A-4E7C-A63C-05F0CBC33CFF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71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C70E6-2EF0-466C-BFBB-1EE11CE6E7A9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41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64EA3-BFFE-4CFC-858F-29756FD9E91E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2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40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97A32-7097-4CF4-883B-A2B47D7DD0BA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49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8B392-4117-45C1-B5AD-0C17B5361892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25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85D2D-6357-40D3-95B1-0E072BEC3CD3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07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5CE81-1845-44F4-B639-ABA2F82A2E00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64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0381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0382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33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CB351F-CED7-4FA7-AF74-1054785CD3F7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38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7EC61-A161-491E-807F-6ED8AABEF2CA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15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7F2D4-9B55-4CE7-BD1E-12CE6940C29D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81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D720B-9500-4CBF-8A71-698856885975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13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51020-EDBA-4719-8DCA-B3D10999FF19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15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0426C-E002-475A-B174-8D01FB1E7DE0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4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663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461AF-2F13-4DD7-97DD-FA8D53A4AFBE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39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A69BB-2811-4732-8162-6EBFE1071172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44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4FEC-20E5-4BA2-83B4-0719BE52A937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40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AEA4E-5231-4640-8C9C-0ED9DE3A1D0A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1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3C4AF-5DC9-4429-B54A-A74341E55986}" type="slidenum">
              <a:rPr lang="en-US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7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1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0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0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5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3DD19-FC4E-48D9-B8A9-2A97A8B2737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67DE6-188D-4DFC-877B-A33A818C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0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1032" name="Picture 16" descr="ARTHSEP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18" descr="Arthsep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2EC717-5F06-40FC-90AE-506D288B527B}" type="slidenum">
              <a:rPr lang="en-US" sz="2400">
                <a:solidFill>
                  <a:srgbClr val="FFFFC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13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9228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29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960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1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2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3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4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5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6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7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8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9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40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41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42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43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961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45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46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962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962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49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219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9225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26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27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22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21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963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4547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4547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4A0E6-0226-4342-B853-304553E21B7E}" type="slidenum">
              <a:rPr lang="en-US">
                <a:solidFill>
                  <a:srgbClr val="545472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4547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1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2060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9333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3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4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5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6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7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8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9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0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1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2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3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4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5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9347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7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8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9350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9351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81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51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2057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052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59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4547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60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4547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61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968CF-D220-48ED-BF4A-C3D46D4D041A}" type="slidenum">
              <a:rPr lang="en-US">
                <a:solidFill>
                  <a:srgbClr val="545472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4547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1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9.png"/><Relationship Id="rId7" Type="http://schemas.openxmlformats.org/officeDocument/2006/relationships/image" Target="../media/image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78559"/>
            <a:ext cx="7772400" cy="769441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Early Classical Period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500-200 BCE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19600"/>
            <a:ext cx="16478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20034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419600"/>
            <a:ext cx="15033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81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ok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62400"/>
            <a:ext cx="17335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35147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4343400"/>
            <a:ext cx="14732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nokfigure250b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23637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Nok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2200"/>
            <a:ext cx="27955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nokteracot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15525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702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749550"/>
            <a:ext cx="5081587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324225"/>
            <a:ext cx="26384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9563"/>
            <a:ext cx="1885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27013"/>
            <a:ext cx="4448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1219200"/>
            <a:ext cx="22669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4014788"/>
            <a:ext cx="16954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606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433388"/>
            <a:ext cx="317658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2425"/>
            <a:ext cx="22479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343400"/>
            <a:ext cx="50196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9241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530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Carthage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0200" y="1941513"/>
            <a:ext cx="35814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Foundation</a:t>
            </a:r>
          </a:p>
          <a:p>
            <a:pPr eaLnBrk="1" hangingPunct="1"/>
            <a:r>
              <a:rPr lang="en-US" altLang="en-US" smtClean="0"/>
              <a:t>Independence</a:t>
            </a:r>
          </a:p>
          <a:p>
            <a:pPr eaLnBrk="1" hangingPunct="1"/>
            <a:r>
              <a:rPr lang="en-US" altLang="en-US" smtClean="0"/>
              <a:t>The Magonids</a:t>
            </a:r>
          </a:p>
          <a:p>
            <a:pPr eaLnBrk="1" hangingPunct="1"/>
            <a:r>
              <a:rPr lang="en-US" altLang="en-US" smtClean="0"/>
              <a:t>Hanno Magnus</a:t>
            </a:r>
          </a:p>
          <a:p>
            <a:pPr eaLnBrk="1" hangingPunct="1"/>
            <a:r>
              <a:rPr lang="en-US" altLang="en-US" smtClean="0"/>
              <a:t>Constitution</a:t>
            </a:r>
          </a:p>
          <a:p>
            <a:pPr eaLnBrk="1" hangingPunct="1"/>
            <a:r>
              <a:rPr lang="en-US" altLang="en-US" smtClean="0"/>
              <a:t>Religion</a:t>
            </a:r>
          </a:p>
        </p:txBody>
      </p:sp>
      <p:pic>
        <p:nvPicPr>
          <p:cNvPr id="31748" name="Picture 5" descr="mapcarthageemp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50196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5867400" y="304800"/>
            <a:ext cx="2743200" cy="9540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Elishat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Hanno Magnus</a:t>
            </a:r>
          </a:p>
        </p:txBody>
      </p:sp>
    </p:spTree>
    <p:extLst>
      <p:ext uri="{BB962C8B-B14F-4D97-AF65-F5344CB8AC3E}">
        <p14:creationId xmlns:p14="http://schemas.microsoft.com/office/powerpoint/2010/main" val="376391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ru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8768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506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82638"/>
            <a:ext cx="8637588" cy="7016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The Roman Republic (509-200 BCE)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5311775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Origin</a:t>
            </a:r>
          </a:p>
          <a:p>
            <a:pPr lvl="1" eaLnBrk="1" hangingPunct="1"/>
            <a:r>
              <a:rPr lang="en-US" altLang="en-US" smtClean="0"/>
              <a:t>Myth</a:t>
            </a:r>
          </a:p>
          <a:p>
            <a:pPr lvl="1" eaLnBrk="1" hangingPunct="1"/>
            <a:r>
              <a:rPr lang="en-US" altLang="en-US" smtClean="0"/>
              <a:t>History</a:t>
            </a:r>
          </a:p>
        </p:txBody>
      </p:sp>
      <p:pic>
        <p:nvPicPr>
          <p:cNvPr id="33796" name="Picture 4" descr="rve_02_3-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2960688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250px-She-wolf_suckles_Romulus_and_R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aeneas16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19764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048000" y="2819400"/>
            <a:ext cx="2667000" cy="6778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Romulus</a:t>
            </a:r>
          </a:p>
        </p:txBody>
      </p:sp>
    </p:spTree>
    <p:extLst>
      <p:ext uri="{BB962C8B-B14F-4D97-AF65-F5344CB8AC3E}">
        <p14:creationId xmlns:p14="http://schemas.microsoft.com/office/powerpoint/2010/main" val="2090913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Roman Republic (cont’d)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Roman Government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638800" y="4953000"/>
            <a:ext cx="2667000" cy="690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consul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47244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47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Roman Republic (cont’d)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35814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Roman Imperialism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Great Latin War (340-338)—Latium conquered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Late 4</a:t>
            </a:r>
            <a:r>
              <a:rPr lang="en-US" altLang="en-US" sz="2400" baseline="30000" smtClean="0"/>
              <a:t>th</a:t>
            </a:r>
            <a:r>
              <a:rPr lang="en-US" altLang="en-US" sz="2400" smtClean="0"/>
              <a:t>-early 3</a:t>
            </a:r>
            <a:r>
              <a:rPr lang="en-US" altLang="en-US" sz="2400" baseline="30000" smtClean="0"/>
              <a:t>rd</a:t>
            </a:r>
            <a:r>
              <a:rPr lang="en-US" altLang="en-US" sz="2400" smtClean="0"/>
              <a:t> cent.—Italy conquered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First Punic War (264-241)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Second Punic War (218-201)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</p:txBody>
      </p:sp>
      <p:pic>
        <p:nvPicPr>
          <p:cNvPr id="35844" name="Picture 4" descr="Carthage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0"/>
            <a:ext cx="48006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181600" y="2133600"/>
            <a:ext cx="2667000" cy="690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Hannibal</a:t>
            </a:r>
          </a:p>
        </p:txBody>
      </p:sp>
    </p:spTree>
    <p:extLst>
      <p:ext uri="{BB962C8B-B14F-4D97-AF65-F5344CB8AC3E}">
        <p14:creationId xmlns:p14="http://schemas.microsoft.com/office/powerpoint/2010/main" val="271924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Persians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70866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The Achaemenid Empire (550-420 BC)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Cyrus the Great (559-530)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Cambyses II (530-522)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Darius the Great (521-486)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First War between Persia and Greece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/>
              <a:t>Battle of Marathon (490)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Xerxes the Great (486-465)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Second War between Persia and Greece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/>
              <a:t>Battles of Thermopylae and Salamis (480)</a:t>
            </a:r>
          </a:p>
        </p:txBody>
      </p:sp>
      <p:pic>
        <p:nvPicPr>
          <p:cNvPr id="36868" name="Picture 4" descr="cy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71600"/>
            <a:ext cx="1838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darius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2672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295400" y="4876800"/>
            <a:ext cx="2743200" cy="9540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Achaemenid Empire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Cyrus the Great</a:t>
            </a:r>
          </a:p>
        </p:txBody>
      </p:sp>
    </p:spTree>
    <p:extLst>
      <p:ext uri="{BB962C8B-B14F-4D97-AF65-F5344CB8AC3E}">
        <p14:creationId xmlns:p14="http://schemas.microsoft.com/office/powerpoint/2010/main" val="157590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3438525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100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60338"/>
            <a:ext cx="8637588" cy="13239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Zapotec Civilization </a:t>
            </a:r>
            <a:br>
              <a:rPr lang="en-US" altLang="en-US" sz="4000" smtClean="0"/>
            </a:br>
            <a:r>
              <a:rPr lang="en-US" altLang="en-US" sz="4000" smtClean="0"/>
              <a:t>(400 BCE-200 CE)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Valley of Oaxaca</a:t>
            </a:r>
          </a:p>
          <a:p>
            <a:pPr eaLnBrk="1" hangingPunct="1"/>
            <a:r>
              <a:rPr lang="en-US" altLang="en-US" smtClean="0"/>
              <a:t>Government</a:t>
            </a:r>
          </a:p>
          <a:p>
            <a:pPr eaLnBrk="1" hangingPunct="1"/>
            <a:r>
              <a:rPr lang="en-US" altLang="en-US" smtClean="0"/>
              <a:t>Writing</a:t>
            </a:r>
          </a:p>
          <a:p>
            <a:pPr eaLnBrk="1" hangingPunct="1"/>
            <a:r>
              <a:rPr lang="en-US" altLang="en-US" smtClean="0"/>
              <a:t>Religion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09875"/>
            <a:ext cx="50292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81000" y="4953000"/>
            <a:ext cx="2743200" cy="7000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Zapotecs</a:t>
            </a:r>
          </a:p>
        </p:txBody>
      </p:sp>
    </p:spTree>
    <p:extLst>
      <p:ext uri="{BB962C8B-B14F-4D97-AF65-F5344CB8AC3E}">
        <p14:creationId xmlns:p14="http://schemas.microsoft.com/office/powerpoint/2010/main" val="402679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ersian_emp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55700"/>
            <a:ext cx="8497888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01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30px-Greek_Phala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332263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300px-Battle_salam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marat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3886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681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Persians (cont’d)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Ancient Persian Religion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Early Religion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Zoroastrianism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Zarathustra (Zoroaster)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The Gathas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God = Ahura Mazda (“Wise Lord”)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Attributes = Amesha-Spentas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Devil = Angra Mainya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Zoroastrian Dualism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705600" y="3352800"/>
            <a:ext cx="2057400" cy="7905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Zoroastrianism</a:t>
            </a:r>
          </a:p>
        </p:txBody>
      </p:sp>
    </p:spTree>
    <p:extLst>
      <p:ext uri="{BB962C8B-B14F-4D97-AF65-F5344CB8AC3E}">
        <p14:creationId xmlns:p14="http://schemas.microsoft.com/office/powerpoint/2010/main" val="3104615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14872"/>
            <a:ext cx="8637588" cy="769441"/>
          </a:xfrm>
        </p:spPr>
        <p:txBody>
          <a:bodyPr/>
          <a:lstStyle/>
          <a:p>
            <a:r>
              <a:rPr lang="en-US" dirty="0" smtClean="0"/>
              <a:t>The Jews Under Persian Rule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Postexilic (a.k.a. Persian) Period (538-332 BCE)</a:t>
            </a:r>
          </a:p>
          <a:p>
            <a:pPr lvl="1"/>
            <a:r>
              <a:rPr lang="en-US" dirty="0"/>
              <a:t>Exiles return home</a:t>
            </a:r>
          </a:p>
          <a:p>
            <a:pPr lvl="1"/>
            <a:r>
              <a:rPr lang="en-US" dirty="0" err="1"/>
              <a:t>Yehud</a:t>
            </a:r>
            <a:r>
              <a:rPr lang="en-US" dirty="0"/>
              <a:t> a Persian province</a:t>
            </a:r>
          </a:p>
          <a:p>
            <a:pPr lvl="1"/>
            <a:r>
              <a:rPr lang="en-US" dirty="0"/>
              <a:t>Beginnings of Judaism</a:t>
            </a:r>
          </a:p>
          <a:p>
            <a:pPr lvl="1"/>
            <a:r>
              <a:rPr lang="en-US" dirty="0"/>
              <a:t>Bible compiled; Torah created</a:t>
            </a:r>
          </a:p>
          <a:p>
            <a:pPr lvl="1"/>
            <a:r>
              <a:rPr lang="en-US" dirty="0"/>
              <a:t>Second Temple constructed in 515</a:t>
            </a:r>
          </a:p>
        </p:txBody>
      </p:sp>
    </p:spTree>
    <p:extLst>
      <p:ext uri="{BB962C8B-B14F-4D97-AF65-F5344CB8AC3E}">
        <p14:creationId xmlns:p14="http://schemas.microsoft.com/office/powerpoint/2010/main" val="254371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477000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99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Hebrew Bible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Name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Gr. </a:t>
            </a:r>
            <a:r>
              <a:rPr lang="en-US" sz="2400" i="1" dirty="0" err="1"/>
              <a:t>biblion</a:t>
            </a:r>
            <a:r>
              <a:rPr lang="en-US" sz="2400" dirty="0"/>
              <a:t> (book) from Byblos; Lat. </a:t>
            </a:r>
            <a:r>
              <a:rPr lang="en-US" sz="2400" i="1" dirty="0" err="1"/>
              <a:t>biblia</a:t>
            </a:r>
            <a:r>
              <a:rPr lang="en-US" sz="2400" dirty="0"/>
              <a:t> = books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Parts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Torah (aka Pentateuch, Five Books of </a:t>
            </a:r>
            <a:r>
              <a:rPr lang="en-US" sz="2400" dirty="0" smtClean="0"/>
              <a:t>Moses)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Prophets (aka </a:t>
            </a:r>
            <a:r>
              <a:rPr lang="en-US" sz="2400" dirty="0" err="1"/>
              <a:t>Neviim</a:t>
            </a:r>
            <a:r>
              <a:rPr lang="en-US" sz="2400" dirty="0"/>
              <a:t>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2 parts = Former Prophets and Latter Prophets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Writings (aka Hagiography, </a:t>
            </a:r>
            <a:r>
              <a:rPr lang="en-US" sz="2400" dirty="0" err="1"/>
              <a:t>Ketuvim</a:t>
            </a:r>
            <a:r>
              <a:rPr lang="en-US" sz="2400" dirty="0"/>
              <a:t>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3 parts = Wisdom Literature, </a:t>
            </a:r>
            <a:r>
              <a:rPr lang="en-US" sz="2000" dirty="0" err="1"/>
              <a:t>Megillot</a:t>
            </a:r>
            <a:r>
              <a:rPr lang="en-US" sz="2000" dirty="0"/>
              <a:t>, Historical Books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Primary History = Torah + Former Prophets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Secondary History = 1 + 2 Chronicles, Ezra, Nehemiah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22975" y="1099344"/>
            <a:ext cx="2514600" cy="7699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 dirty="0" smtClean="0">
                <a:solidFill>
                  <a:srgbClr val="FFFFCC"/>
                </a:solidFill>
                <a:latin typeface="Times New Roman" panose="02020603050405020304" pitchFamily="18" charset="0"/>
              </a:rPr>
              <a:t>Torah</a:t>
            </a:r>
            <a:endParaRPr lang="en-US" altLang="en-US" sz="2000" b="1" dirty="0">
              <a:solidFill>
                <a:srgbClr val="FFFF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49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Hebrew Bible (cont’d)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4738" y="2133600"/>
            <a:ext cx="6799262" cy="4135438"/>
          </a:xfrm>
        </p:spPr>
        <p:txBody>
          <a:bodyPr/>
          <a:lstStyle/>
          <a:p>
            <a:r>
              <a:rPr lang="en-US"/>
              <a:t>Canon</a:t>
            </a:r>
          </a:p>
          <a:p>
            <a:pPr lvl="1"/>
            <a:r>
              <a:rPr lang="en-US"/>
              <a:t>Apocrypha</a:t>
            </a:r>
          </a:p>
          <a:p>
            <a:r>
              <a:rPr lang="en-US"/>
              <a:t>People of the Bible</a:t>
            </a:r>
          </a:p>
          <a:p>
            <a:pPr lvl="1"/>
            <a:r>
              <a:rPr lang="en-US"/>
              <a:t>Hebrews, Israelites, Judahites, Jews, Israelis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13303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86200" y="5410200"/>
            <a:ext cx="2514600" cy="7699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 dirty="0" smtClean="0">
                <a:solidFill>
                  <a:srgbClr val="FFFFCC"/>
                </a:solidFill>
                <a:latin typeface="Times New Roman" panose="02020603050405020304" pitchFamily="18" charset="0"/>
              </a:rPr>
              <a:t>canon</a:t>
            </a:r>
            <a:endParaRPr lang="en-US" altLang="en-US" sz="2000" b="1" dirty="0">
              <a:solidFill>
                <a:srgbClr val="FFFF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21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Primary History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Authorship</a:t>
            </a:r>
          </a:p>
          <a:p>
            <a:pPr lvl="1">
              <a:lnSpc>
                <a:spcPct val="90000"/>
              </a:lnSpc>
            </a:pPr>
            <a:r>
              <a:rPr lang="en-US"/>
              <a:t>Rabbinic Tradition: </a:t>
            </a:r>
            <a:r>
              <a:rPr lang="en-US" sz="2000">
                <a:latin typeface="Arial" panose="020B0604020202020204" pitchFamily="34" charset="0"/>
              </a:rPr>
              <a:t>Great figures from the past each contributed their own books to the history. </a:t>
            </a:r>
          </a:p>
          <a:p>
            <a:pPr lvl="2">
              <a:lnSpc>
                <a:spcPct val="90000"/>
              </a:lnSpc>
            </a:pPr>
            <a:r>
              <a:rPr lang="en-US" sz="1800">
                <a:latin typeface="Arial" panose="020B0604020202020204" pitchFamily="34" charset="0"/>
              </a:rPr>
              <a:t>Moses was the author of the Torah; Joshua wrote Joshua; Samuel wrote Judges &amp; Samuel, Jeremiah wrote Kings.</a:t>
            </a:r>
          </a:p>
          <a:p>
            <a:pPr lvl="1">
              <a:lnSpc>
                <a:spcPct val="90000"/>
              </a:lnSpc>
            </a:pPr>
            <a:r>
              <a:rPr lang="en-US"/>
              <a:t>The Documentary Theory: </a:t>
            </a: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Every book in the Primary History (except perhaps Leviticus) was composed by a number of authors. The originally separate works of these authors were combined in a series of editorial steps into a continuous, united work. </a:t>
            </a:r>
          </a:p>
          <a:p>
            <a:pPr lvl="2">
              <a:lnSpc>
                <a:spcPct val="90000"/>
              </a:lnSpc>
            </a:pPr>
            <a:r>
              <a:rPr lang="en-US" sz="1800">
                <a:latin typeface="Arial" panose="020B0604020202020204" pitchFamily="34" charset="0"/>
                <a:cs typeface="Times New Roman" panose="02020603050405020304" pitchFamily="18" charset="0"/>
              </a:rPr>
              <a:t>The full process of composition and editing took approximately six centuries (12th to 5th century BC).</a:t>
            </a:r>
            <a:r>
              <a:rPr lang="en-US"/>
              <a:t> </a:t>
            </a:r>
          </a:p>
          <a:p>
            <a:pPr lvl="1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64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024688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6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84860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2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34385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4958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383381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838200" y="54864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FFFFCC"/>
                </a:solidFill>
                <a:latin typeface="Times New Roman" panose="02020603050405020304" pitchFamily="18" charset="0"/>
              </a:rPr>
              <a:t>Monte Alban</a:t>
            </a:r>
          </a:p>
        </p:txBody>
      </p:sp>
    </p:spTree>
    <p:extLst>
      <p:ext uri="{BB962C8B-B14F-4D97-AF65-F5344CB8AC3E}">
        <p14:creationId xmlns:p14="http://schemas.microsoft.com/office/powerpoint/2010/main" val="4251985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8188"/>
            <a:ext cx="85153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206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Greek Classical Period (cont’d)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41513"/>
            <a:ext cx="5791200" cy="4916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Greek Theater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The Cult of Dionysius and the Origins of Drama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The Golden Age of Greek Theater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smtClean="0"/>
              <a:t>Athenian Drama Competitions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smtClean="0"/>
              <a:t>How Plays were Performed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smtClean="0"/>
              <a:t>Tragedy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en-US" sz="1800" smtClean="0"/>
              <a:t>Definition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en-US" sz="1800" smtClean="0"/>
              <a:t>The Three Unities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en-US" sz="1800" smtClean="0"/>
              <a:t>Aeschylus, Sophocles, Euripides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smtClean="0"/>
              <a:t>Comedy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en-US" sz="1800" smtClean="0"/>
              <a:t>Old Comedy</a:t>
            </a:r>
          </a:p>
          <a:p>
            <a:pPr lvl="4" eaLnBrk="1" hangingPunct="1">
              <a:lnSpc>
                <a:spcPct val="80000"/>
              </a:lnSpc>
            </a:pPr>
            <a:r>
              <a:rPr lang="en-US" altLang="en-US" sz="1800" smtClean="0"/>
              <a:t>Aristophanes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en-US" sz="1800" smtClean="0"/>
              <a:t>New Comedy</a:t>
            </a:r>
          </a:p>
          <a:p>
            <a:pPr lvl="4" eaLnBrk="1" hangingPunct="1">
              <a:lnSpc>
                <a:spcPct val="80000"/>
              </a:lnSpc>
            </a:pPr>
            <a:r>
              <a:rPr lang="en-US" altLang="en-US" sz="1800" smtClean="0"/>
              <a:t>Menander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3886200" y="5410200"/>
            <a:ext cx="2514600" cy="7699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catharsis</a:t>
            </a:r>
          </a:p>
        </p:txBody>
      </p:sp>
      <p:pic>
        <p:nvPicPr>
          <p:cNvPr id="46085" name="Picture 6" descr="dionysm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886200"/>
            <a:ext cx="1990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greek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185896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232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theater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4770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069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9113"/>
            <a:ext cx="89916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394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Greek Philosophers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8208962" cy="35448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mtClean="0"/>
              <a:t>The Early Philosophers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The Sophists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i="1" smtClean="0">
                <a:cs typeface="Times New Roman" panose="02020603050405020304" pitchFamily="18" charset="0"/>
              </a:rPr>
              <a:t>physis</a:t>
            </a:r>
            <a:r>
              <a:rPr lang="en-US" altLang="en-US" sz="2400" smtClean="0">
                <a:cs typeface="Times New Roman" panose="02020603050405020304" pitchFamily="18" charset="0"/>
              </a:rPr>
              <a:t> (nature) vs. </a:t>
            </a:r>
            <a:r>
              <a:rPr lang="en-US" altLang="en-US" sz="2400" i="1" smtClean="0">
                <a:cs typeface="Times New Roman" panose="02020603050405020304" pitchFamily="18" charset="0"/>
              </a:rPr>
              <a:t>nomos</a:t>
            </a:r>
            <a:r>
              <a:rPr lang="en-US" altLang="en-US" sz="2400" smtClean="0">
                <a:cs typeface="Times New Roman" panose="02020603050405020304" pitchFamily="18" charset="0"/>
              </a:rPr>
              <a:t> (custom)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Socrates (c. 468-399)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cs typeface="Times New Roman" panose="02020603050405020304" pitchFamily="18" charset="0"/>
              </a:rPr>
              <a:t>Life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cs typeface="Times New Roman" panose="02020603050405020304" pitchFamily="18" charset="0"/>
              </a:rPr>
              <a:t>Elenctic Method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cs typeface="Times New Roman" panose="02020603050405020304" pitchFamily="18" charset="0"/>
              </a:rPr>
              <a:t>Moral and Religious Viewpoints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cs typeface="Times New Roman" panose="02020603050405020304" pitchFamily="18" charset="0"/>
              </a:rPr>
              <a:t>Trial </a:t>
            </a:r>
          </a:p>
        </p:txBody>
      </p:sp>
      <p:pic>
        <p:nvPicPr>
          <p:cNvPr id="49156" name="Picture 4" descr="Socr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268287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362200" y="5257800"/>
            <a:ext cx="2743200" cy="6778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Socrates</a:t>
            </a:r>
          </a:p>
        </p:txBody>
      </p:sp>
    </p:spTree>
    <p:extLst>
      <p:ext uri="{BB962C8B-B14F-4D97-AF65-F5344CB8AC3E}">
        <p14:creationId xmlns:p14="http://schemas.microsoft.com/office/powerpoint/2010/main" val="3832712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Greek Philosophers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Plato (c. 428-347)</a:t>
            </a:r>
          </a:p>
          <a:p>
            <a:pPr lvl="1" eaLnBrk="1" hangingPunct="1"/>
            <a:r>
              <a:rPr lang="en-US" altLang="en-US" sz="2400" smtClean="0">
                <a:cs typeface="Times New Roman" panose="02020603050405020304" pitchFamily="18" charset="0"/>
              </a:rPr>
              <a:t>Life</a:t>
            </a:r>
          </a:p>
          <a:p>
            <a:pPr lvl="1" eaLnBrk="1" hangingPunct="1"/>
            <a:r>
              <a:rPr lang="en-US" altLang="en-US" sz="2400" smtClean="0">
                <a:cs typeface="Times New Roman" panose="02020603050405020304" pitchFamily="18" charset="0"/>
              </a:rPr>
              <a:t>Works</a:t>
            </a:r>
          </a:p>
          <a:p>
            <a:pPr lvl="2" eaLnBrk="1" hangingPunct="1"/>
            <a:r>
              <a:rPr lang="en-US" altLang="en-US" sz="2000" smtClean="0">
                <a:cs typeface="Times New Roman" panose="02020603050405020304" pitchFamily="18" charset="0"/>
              </a:rPr>
              <a:t>Dialogues</a:t>
            </a:r>
          </a:p>
          <a:p>
            <a:pPr lvl="2" eaLnBrk="1" hangingPunct="1"/>
            <a:r>
              <a:rPr lang="en-US" altLang="en-US" sz="2000" smtClean="0">
                <a:cs typeface="Times New Roman" panose="02020603050405020304" pitchFamily="18" charset="0"/>
              </a:rPr>
              <a:t>Theory of Knowledge</a:t>
            </a:r>
          </a:p>
          <a:p>
            <a:pPr lvl="3" eaLnBrk="1" hangingPunct="1"/>
            <a:r>
              <a:rPr lang="en-US" altLang="en-US" sz="1800" smtClean="0">
                <a:cs typeface="Times New Roman" panose="02020603050405020304" pitchFamily="18" charset="0"/>
              </a:rPr>
              <a:t>rationalism vs. empiricism</a:t>
            </a:r>
          </a:p>
          <a:p>
            <a:pPr lvl="2" eaLnBrk="1" hangingPunct="1"/>
            <a:r>
              <a:rPr lang="en-US" altLang="en-US" sz="2000" smtClean="0">
                <a:cs typeface="Times New Roman" panose="02020603050405020304" pitchFamily="18" charset="0"/>
              </a:rPr>
              <a:t>Theory of Forms</a:t>
            </a:r>
          </a:p>
          <a:p>
            <a:pPr lvl="2" eaLnBrk="1" hangingPunct="1"/>
            <a:r>
              <a:rPr lang="en-US" altLang="en-US" sz="2000" smtClean="0">
                <a:cs typeface="Times New Roman" panose="02020603050405020304" pitchFamily="18" charset="0"/>
              </a:rPr>
              <a:t>On the Immortality of the Soul</a:t>
            </a:r>
          </a:p>
          <a:p>
            <a:pPr lvl="3" eaLnBrk="1" hangingPunct="1"/>
            <a:r>
              <a:rPr lang="en-US" altLang="en-US" sz="1800" smtClean="0">
                <a:cs typeface="Times New Roman" panose="02020603050405020304" pitchFamily="18" charset="0"/>
              </a:rPr>
              <a:t>Platonic dualism</a:t>
            </a:r>
          </a:p>
          <a:p>
            <a:pPr lvl="2" eaLnBrk="1" hangingPunct="1"/>
            <a:r>
              <a:rPr lang="en-US" altLang="en-US" sz="2000" smtClean="0">
                <a:cs typeface="Times New Roman" panose="02020603050405020304" pitchFamily="18" charset="0"/>
              </a:rPr>
              <a:t>Political Theory</a:t>
            </a:r>
          </a:p>
        </p:txBody>
      </p:sp>
      <p:pic>
        <p:nvPicPr>
          <p:cNvPr id="50180" name="Picture 4" descr="Pl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24200"/>
            <a:ext cx="257016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943600" y="1752600"/>
            <a:ext cx="2743200" cy="12493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Plato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rationalism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empiricism</a:t>
            </a:r>
          </a:p>
        </p:txBody>
      </p:sp>
    </p:spTree>
    <p:extLst>
      <p:ext uri="{BB962C8B-B14F-4D97-AF65-F5344CB8AC3E}">
        <p14:creationId xmlns:p14="http://schemas.microsoft.com/office/powerpoint/2010/main" val="450010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Alexander the Great (336-323)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As a Boy</a:t>
            </a:r>
          </a:p>
          <a:p>
            <a:pPr eaLnBrk="1" hangingPunct="1"/>
            <a:r>
              <a:rPr lang="en-US" altLang="en-US" smtClean="0"/>
              <a:t>The Macedonian Army</a:t>
            </a:r>
          </a:p>
          <a:p>
            <a:pPr eaLnBrk="1" hangingPunct="1"/>
            <a:r>
              <a:rPr lang="en-US" altLang="en-US" smtClean="0"/>
              <a:t>Alexander’s Greek Conquests (335)</a:t>
            </a:r>
          </a:p>
        </p:txBody>
      </p:sp>
      <p:pic>
        <p:nvPicPr>
          <p:cNvPr id="51204" name="Picture 4" descr="400px-Silver_tetradrachm_of_Lysimachus_305-281_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3810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34000" y="4572000"/>
            <a:ext cx="2590800" cy="6905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b="1">
                <a:solidFill>
                  <a:srgbClr val="545472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Times New Roman" panose="02020603050405020304" pitchFamily="18" charset="0"/>
              </a:rPr>
              <a:t>Alexander the Great</a:t>
            </a:r>
          </a:p>
        </p:txBody>
      </p:sp>
    </p:spTree>
    <p:extLst>
      <p:ext uri="{BB962C8B-B14F-4D97-AF65-F5344CB8AC3E}">
        <p14:creationId xmlns:p14="http://schemas.microsoft.com/office/powerpoint/2010/main" val="3283947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643563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489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Alexander the Great (cont’d)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53340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Alexander Against Persia (334-330)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Alexander in Parthia and Bactria (330-327)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Alexander in India (327-325)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The Road Home (325-323)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Alexander’s Death (323)</a:t>
            </a:r>
          </a:p>
        </p:txBody>
      </p:sp>
      <p:pic>
        <p:nvPicPr>
          <p:cNvPr id="53252" name="Picture 4" descr="300px-AlexanderAttackingDar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3810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350px-Battle_of_Is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835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735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lexander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6775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07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0825"/>
            <a:ext cx="322897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062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Hellenistic Kingdoms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Battles of Alexander’s Successors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55300" name="Picture 4" descr="310b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83058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104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300b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6868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369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Hellenistic Kingdoms (cont’d)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572000" cy="31242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Characteristics of the Hellenistic Monarchies</a:t>
            </a:r>
          </a:p>
          <a:p>
            <a:pPr lvl="1" eaLnBrk="1" hangingPunct="1"/>
            <a:r>
              <a:rPr lang="en-US" altLang="en-US" sz="2400" smtClean="0"/>
              <a:t>General Remarks</a:t>
            </a:r>
          </a:p>
          <a:p>
            <a:pPr lvl="1" eaLnBrk="1" hangingPunct="1"/>
            <a:r>
              <a:rPr lang="en-US" altLang="en-US" sz="2400" smtClean="0"/>
              <a:t>Macedonia</a:t>
            </a:r>
          </a:p>
          <a:p>
            <a:pPr lvl="1" eaLnBrk="1" hangingPunct="1"/>
            <a:r>
              <a:rPr lang="en-US" altLang="en-US" sz="2400" smtClean="0"/>
              <a:t>Seleucid Empire</a:t>
            </a:r>
          </a:p>
          <a:p>
            <a:pPr lvl="1" eaLnBrk="1" hangingPunct="1"/>
            <a:r>
              <a:rPr lang="en-US" altLang="en-US" sz="2400" smtClean="0"/>
              <a:t>Kingdom of the Ptolemies</a:t>
            </a:r>
          </a:p>
        </p:txBody>
      </p:sp>
      <p:pic>
        <p:nvPicPr>
          <p:cNvPr id="57348" name="Picture 4" descr="hellen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21175"/>
            <a:ext cx="34099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hellen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89125"/>
            <a:ext cx="33797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524000" y="4953000"/>
            <a:ext cx="2971800" cy="965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4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5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6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b="1">
                <a:solidFill>
                  <a:srgbClr val="545472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Times New Roman" panose="02020603050405020304" pitchFamily="18" charset="0"/>
              </a:rPr>
              <a:t>Seleucid Empire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Times New Roman" panose="02020603050405020304" pitchFamily="18" charset="0"/>
              </a:rPr>
              <a:t>Kingdom of the Ptolemies</a:t>
            </a:r>
          </a:p>
        </p:txBody>
      </p:sp>
    </p:spTree>
    <p:extLst>
      <p:ext uri="{BB962C8B-B14F-4D97-AF65-F5344CB8AC3E}">
        <p14:creationId xmlns:p14="http://schemas.microsoft.com/office/powerpoint/2010/main" val="2479503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Hellenistic Philosophies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Skepticism</a:t>
            </a:r>
          </a:p>
          <a:p>
            <a:pPr lvl="1" eaLnBrk="1" hangingPunct="1"/>
            <a:r>
              <a:rPr lang="en-US" altLang="en-US" smtClean="0"/>
              <a:t>Pyrrho (c. 365-270)</a:t>
            </a:r>
          </a:p>
          <a:p>
            <a:pPr eaLnBrk="1" hangingPunct="1"/>
            <a:r>
              <a:rPr lang="en-US" altLang="en-US" smtClean="0"/>
              <a:t>Epicureanism</a:t>
            </a:r>
          </a:p>
          <a:p>
            <a:pPr lvl="1" eaLnBrk="1" hangingPunct="1"/>
            <a:r>
              <a:rPr lang="en-US" altLang="en-US" smtClean="0"/>
              <a:t>Epicurus (c. 340-270)</a:t>
            </a:r>
          </a:p>
          <a:p>
            <a:pPr eaLnBrk="1" hangingPunct="1"/>
            <a:r>
              <a:rPr lang="en-US" altLang="en-US" smtClean="0"/>
              <a:t>Stoicism</a:t>
            </a:r>
          </a:p>
          <a:p>
            <a:pPr lvl="1" eaLnBrk="1" hangingPunct="1"/>
            <a:r>
              <a:rPr lang="en-US" altLang="en-US" smtClean="0"/>
              <a:t>Zeno of Citium (c. 335-263)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096000" y="2971800"/>
            <a:ext cx="2286000" cy="12398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b="1">
                <a:solidFill>
                  <a:srgbClr val="545472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Times New Roman" panose="02020603050405020304" pitchFamily="18" charset="0"/>
              </a:rPr>
              <a:t>Skepticism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Times New Roman" panose="02020603050405020304" pitchFamily="18" charset="0"/>
              </a:rPr>
              <a:t>Epicureanism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Times New Roman" panose="02020603050405020304" pitchFamily="18" charset="0"/>
              </a:rPr>
              <a:t>Stoicism</a:t>
            </a:r>
          </a:p>
        </p:txBody>
      </p:sp>
    </p:spTree>
    <p:extLst>
      <p:ext uri="{BB962C8B-B14F-4D97-AF65-F5344CB8AC3E}">
        <p14:creationId xmlns:p14="http://schemas.microsoft.com/office/powerpoint/2010/main" val="2103853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8350"/>
            <a:ext cx="7772400" cy="9080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6</a:t>
            </a:r>
            <a:r>
              <a:rPr lang="en-US" altLang="en-US" sz="4000" baseline="30000" smtClean="0"/>
              <a:t>th</a:t>
            </a:r>
            <a:r>
              <a:rPr lang="en-US" altLang="en-US" sz="4000" smtClean="0"/>
              <a:t> Century India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Revolt Against Brahmanical Religion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The Beginnings of Jainism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Mahavira (c. 599-527)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Mahavira’s Teachings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The Beginnings of Buddhism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Siddhartha Gautama (c. 563-483)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Teachings of the Buddha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800" smtClean="0"/>
              <a:t>Impermanence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800" smtClean="0"/>
              <a:t>No-self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800" smtClean="0"/>
              <a:t>Suffering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smtClean="0"/>
          </a:p>
        </p:txBody>
      </p:sp>
      <p:pic>
        <p:nvPicPr>
          <p:cNvPr id="59396" name="Picture 4" descr="Buddha1st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95600"/>
            <a:ext cx="21177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3810000" y="5257800"/>
            <a:ext cx="266700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b="1">
                <a:solidFill>
                  <a:srgbClr val="545472"/>
                </a:solidFill>
                <a:latin typeface="Arial" panose="020B0604020202020204" pitchFamily="34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Arial" panose="020B0604020202020204" pitchFamily="34" charset="0"/>
              </a:rPr>
              <a:t>Mahavira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Arial" panose="020B0604020202020204" pitchFamily="34" charset="0"/>
              </a:rPr>
              <a:t>Siddhartha Gautama</a:t>
            </a:r>
          </a:p>
        </p:txBody>
      </p:sp>
    </p:spTree>
    <p:extLst>
      <p:ext uri="{BB962C8B-B14F-4D97-AF65-F5344CB8AC3E}">
        <p14:creationId xmlns:p14="http://schemas.microsoft.com/office/powerpoint/2010/main" val="4125360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Mauryan India (322-185 BCE)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077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Chandragupta Maurya (322-298)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vs. the Nandas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vs. the Seleucids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Kautilya, </a:t>
            </a:r>
            <a:r>
              <a:rPr lang="en-US" altLang="en-US" sz="2400" i="1" smtClean="0"/>
              <a:t>Arthashastra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Pataliputra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Ashoka (268-232)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Kalinga War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ahimsa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Mauryan Decline</a:t>
            </a:r>
          </a:p>
        </p:txBody>
      </p:sp>
      <p:pic>
        <p:nvPicPr>
          <p:cNvPr id="60420" name="Picture 4" descr="mapmaur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32004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6248400" y="2057400"/>
            <a:ext cx="2667000" cy="9540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b="1" dirty="0">
                <a:solidFill>
                  <a:srgbClr val="545472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 dirty="0" err="1" smtClean="0">
                <a:solidFill>
                  <a:srgbClr val="545472"/>
                </a:solidFill>
                <a:latin typeface="Times New Roman" panose="02020603050405020304" pitchFamily="18" charset="0"/>
              </a:rPr>
              <a:t>Chanakya</a:t>
            </a:r>
            <a:r>
              <a:rPr lang="en-US" altLang="en-US" sz="1800" b="1" dirty="0" smtClean="0">
                <a:solidFill>
                  <a:srgbClr val="54547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1800" b="1" dirty="0" err="1" smtClean="0">
                <a:solidFill>
                  <a:srgbClr val="545472"/>
                </a:solidFill>
                <a:latin typeface="Times New Roman" panose="02020603050405020304" pitchFamily="18" charset="0"/>
              </a:rPr>
              <a:t>Kautilya</a:t>
            </a:r>
            <a:r>
              <a:rPr lang="en-US" altLang="en-US" sz="1800" b="1" dirty="0" smtClean="0">
                <a:solidFill>
                  <a:srgbClr val="545472"/>
                </a:solidFill>
                <a:latin typeface="Times New Roman" panose="02020603050405020304" pitchFamily="18" charset="0"/>
              </a:rPr>
              <a:t>)</a:t>
            </a:r>
            <a:endParaRPr lang="en-US" altLang="en-US" sz="1800" b="1" dirty="0">
              <a:solidFill>
                <a:srgbClr val="545472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 dirty="0" err="1">
                <a:solidFill>
                  <a:srgbClr val="545472"/>
                </a:solidFill>
                <a:latin typeface="Times New Roman" panose="02020603050405020304" pitchFamily="18" charset="0"/>
              </a:rPr>
              <a:t>Ashoka</a:t>
            </a:r>
            <a:endParaRPr lang="en-US" altLang="en-US" sz="1800" b="1" dirty="0">
              <a:solidFill>
                <a:srgbClr val="54547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4494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aur_d1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698875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43338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238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uddhistproselytismasho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33528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Ashok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4749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sanchistupaasho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200"/>
            <a:ext cx="32004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06613"/>
            <a:ext cx="3581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"/>
            <a:ext cx="2211388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38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Zhou China (cont’d)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60960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smtClean="0"/>
              <a:t>The Warring States Period (481-221 BCE)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Sunzi and </a:t>
            </a:r>
            <a:r>
              <a:rPr lang="en-US" altLang="en-US" sz="2000" i="1" smtClean="0"/>
              <a:t>The Art of War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Economy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Shang Yang and Legalism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Daoism (philosophical)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The Dao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Wu-wei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Confucian Debate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Mencius vs. Xunzi</a:t>
            </a:r>
          </a:p>
          <a:p>
            <a:pPr eaLnBrk="1" hangingPunct="1">
              <a:lnSpc>
                <a:spcPct val="90000"/>
              </a:lnSpc>
            </a:pPr>
            <a:endParaRPr lang="en-US" altLang="en-US" sz="1800" smtClean="0"/>
          </a:p>
        </p:txBody>
      </p:sp>
      <p:pic>
        <p:nvPicPr>
          <p:cNvPr id="63492" name="Picture 4" descr="Lao_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00400"/>
            <a:ext cx="21971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705600" y="62484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Arial" panose="020B0604020202020204" pitchFamily="34" charset="0"/>
              </a:rPr>
              <a:t>Laozi</a:t>
            </a:r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22685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066800" y="4876800"/>
            <a:ext cx="3505200" cy="86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Arial" panose="020B0604020202020204" pitchFamily="34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>
                <a:solidFill>
                  <a:srgbClr val="545472"/>
                </a:solidFill>
                <a:latin typeface="Arial" panose="020B0604020202020204" pitchFamily="34" charset="0"/>
              </a:rPr>
              <a:t>legalism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>
                <a:solidFill>
                  <a:srgbClr val="545472"/>
                </a:solidFill>
                <a:latin typeface="Arial" panose="020B0604020202020204" pitchFamily="34" charset="0"/>
              </a:rPr>
              <a:t>Daoism</a:t>
            </a:r>
            <a:endParaRPr lang="en-US" altLang="en-US" sz="1600" b="1" i="1">
              <a:solidFill>
                <a:srgbClr val="54547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39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51419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0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495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30575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18494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23622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20113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189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56388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7200"/>
            <a:ext cx="16398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9500"/>
            <a:ext cx="40195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532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8350"/>
            <a:ext cx="7772400" cy="90805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First Chinese Empire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981200"/>
            <a:ext cx="6324600" cy="41148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Qin Dynasty (221-206 BCE)</a:t>
            </a:r>
          </a:p>
          <a:p>
            <a:pPr lvl="1" eaLnBrk="1" hangingPunct="1"/>
            <a:r>
              <a:rPr lang="en-US" altLang="en-US" smtClean="0"/>
              <a:t>Wars of Unification</a:t>
            </a:r>
          </a:p>
          <a:p>
            <a:pPr lvl="1" eaLnBrk="1" hangingPunct="1"/>
            <a:r>
              <a:rPr lang="en-US" altLang="en-US" smtClean="0"/>
              <a:t>The Legalist State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286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657600" y="4419600"/>
            <a:ext cx="2667000" cy="630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800" b="1">
                <a:solidFill>
                  <a:srgbClr val="545472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>
                <a:solidFill>
                  <a:srgbClr val="545472"/>
                </a:solidFill>
                <a:latin typeface="Times New Roman" panose="02020603050405020304" pitchFamily="18" charset="0"/>
              </a:rPr>
              <a:t>Shi Huang Di</a:t>
            </a:r>
          </a:p>
        </p:txBody>
      </p:sp>
    </p:spTree>
    <p:extLst>
      <p:ext uri="{BB962C8B-B14F-4D97-AF65-F5344CB8AC3E}">
        <p14:creationId xmlns:p14="http://schemas.microsoft.com/office/powerpoint/2010/main" val="1147578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"/>
            <a:ext cx="574357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31384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94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5715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40957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35004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"/>
            <a:ext cx="27146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8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905000"/>
            <a:ext cx="4381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33400"/>
            <a:ext cx="2168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013"/>
            <a:ext cx="2476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931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3352800"/>
            <a:ext cx="6858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71463"/>
            <a:ext cx="18589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42875"/>
            <a:ext cx="30130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24250"/>
            <a:ext cx="2339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306388"/>
            <a:ext cx="22891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928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584358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26479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3622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22082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57163"/>
            <a:ext cx="2079625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86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Ancient Africa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4246563" cy="4343400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Nok Culture</a:t>
            </a:r>
            <a:r>
              <a:rPr lang="en-US" altLang="en-US" sz="2800" smtClean="0"/>
              <a:t>                 (c. 600 BCE to 200 CE)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5715000" y="1828800"/>
            <a:ext cx="2743200" cy="7000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CC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rPr>
              <a:t>Nok Culture</a:t>
            </a:r>
          </a:p>
        </p:txBody>
      </p:sp>
      <p:pic>
        <p:nvPicPr>
          <p:cNvPr id="276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62263"/>
            <a:ext cx="46196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421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sy">
  <a:themeElements>
    <a:clrScheme name="Artsy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Arts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umi Painting">
  <a:themeElements>
    <a:clrScheme name="1_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1_Sumi Painting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846</Words>
  <Application>Microsoft Office PowerPoint</Application>
  <PresentationFormat>On-screen Show (4:3)</PresentationFormat>
  <Paragraphs>224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Artsy</vt:lpstr>
      <vt:lpstr>1_Sumi Painting</vt:lpstr>
      <vt:lpstr>Sumi Painting</vt:lpstr>
      <vt:lpstr>The Early Classical Period</vt:lpstr>
      <vt:lpstr>Zapotec Civilization  (400 BCE-200 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Ancient Africa</vt:lpstr>
      <vt:lpstr>PowerPoint Presentation</vt:lpstr>
      <vt:lpstr>PowerPoint Presentation</vt:lpstr>
      <vt:lpstr>PowerPoint Presentation</vt:lpstr>
      <vt:lpstr>Carthage</vt:lpstr>
      <vt:lpstr>PowerPoint Presentation</vt:lpstr>
      <vt:lpstr>The Roman Republic (509-200 BCE)</vt:lpstr>
      <vt:lpstr>The Roman Republic (cont’d)</vt:lpstr>
      <vt:lpstr>The Roman Republic (cont’d)</vt:lpstr>
      <vt:lpstr>The Persians</vt:lpstr>
      <vt:lpstr>PowerPoint Presentation</vt:lpstr>
      <vt:lpstr>PowerPoint Presentation</vt:lpstr>
      <vt:lpstr>PowerPoint Presentation</vt:lpstr>
      <vt:lpstr>The Persians (cont’d)</vt:lpstr>
      <vt:lpstr>The Jews Under Persian Rule</vt:lpstr>
      <vt:lpstr>PowerPoint Presentation</vt:lpstr>
      <vt:lpstr>The Hebrew Bible</vt:lpstr>
      <vt:lpstr>The Hebrew Bible (cont’d)</vt:lpstr>
      <vt:lpstr>The Primary History</vt:lpstr>
      <vt:lpstr>PowerPoint Presentation</vt:lpstr>
      <vt:lpstr>PowerPoint Presentation</vt:lpstr>
      <vt:lpstr>PowerPoint Presentation</vt:lpstr>
      <vt:lpstr>Greek Classical Period (cont’d)</vt:lpstr>
      <vt:lpstr>PowerPoint Presentation</vt:lpstr>
      <vt:lpstr>PowerPoint Presentation</vt:lpstr>
      <vt:lpstr>The Greek Philosophers</vt:lpstr>
      <vt:lpstr>The Greek Philosophers</vt:lpstr>
      <vt:lpstr>Alexander the Great (336-323)</vt:lpstr>
      <vt:lpstr>PowerPoint Presentation</vt:lpstr>
      <vt:lpstr>Alexander the Great (cont’d)</vt:lpstr>
      <vt:lpstr>PowerPoint Presentation</vt:lpstr>
      <vt:lpstr>The Hellenistic Kingdoms</vt:lpstr>
      <vt:lpstr>PowerPoint Presentation</vt:lpstr>
      <vt:lpstr>Hellenistic Kingdoms (cont’d)</vt:lpstr>
      <vt:lpstr>Hellenistic Philosophies</vt:lpstr>
      <vt:lpstr>6th Century India</vt:lpstr>
      <vt:lpstr>Mauryan India (322-185 BCE)</vt:lpstr>
      <vt:lpstr>PowerPoint Presentation</vt:lpstr>
      <vt:lpstr>PowerPoint Presentation</vt:lpstr>
      <vt:lpstr>Zhou China (cont’d)</vt:lpstr>
      <vt:lpstr>PowerPoint Presentation</vt:lpstr>
      <vt:lpstr>PowerPoint Presentation</vt:lpstr>
      <vt:lpstr>The First Chinese Empire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Classical Period</dc:title>
  <dc:creator>David Miano</dc:creator>
  <cp:lastModifiedBy>David Miano</cp:lastModifiedBy>
  <cp:revision>4</cp:revision>
  <dcterms:created xsi:type="dcterms:W3CDTF">2014-01-26T16:13:19Z</dcterms:created>
  <dcterms:modified xsi:type="dcterms:W3CDTF">2014-01-26T19:16:51Z</dcterms:modified>
</cp:coreProperties>
</file>