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8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8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EAEAEA"/>
                </a:solidFill>
              </a:endParaRPr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1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</p:grpSp>
      <p:sp>
        <p:nvSpPr>
          <p:cNvPr id="13927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927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7759C4-21A2-4756-B383-9BF751A5745B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72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10822-01D3-4313-9BC0-888E58CCDFFF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88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E2C46-7714-415D-AF61-D89C7A680CE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87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84F0-4293-4F35-87B6-4A4E9E729A0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3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C3BAA-A497-4922-9978-4AA3119DB1F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85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0E012-5902-4BDD-A78C-04411EDEF9D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17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3CA51-BF99-43C6-9228-942FA730653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2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D3048-9072-42A9-B037-0C9BF36CEFD3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2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5B566-A4D7-4942-8E42-57E67EFC13A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46BBD-08F8-428C-9B40-7F7A88043DF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61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625" y="350838"/>
            <a:ext cx="1946275" cy="5429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5686425" cy="5429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C9A1A-350F-429F-BA7B-8A1559DBD3FB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70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8263"/>
            <a:ext cx="8678863" cy="6713537"/>
            <a:chOff x="0" y="43"/>
            <a:chExt cx="5467" cy="422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003366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7" name="Line 5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" name="Line 6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" name="Line 8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1" name="Line 9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2" name="Line 10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3" name="Line 11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4" name="Line 12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5" name="Line 13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6" name="Line 14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7" name="Line 15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8" name="Line 16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9" name="Line 17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0" name="Line 18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1" name="Line 19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2" name="Line 20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3" name="Line 21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4" name="Line 22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5" name="Line 23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6" name="Line 24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7" name="Line 25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8" name="Line 26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29" name="Line 27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0" name="Line 28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1" name="Line 29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2" name="Line 30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3" name="Line 31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4" name="Line 32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5" name="Line 33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6" name="Line 34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7" name="Line 35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39" name="Line 37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0" name="Line 38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" name="Line 39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" name="Line 40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3" name="Line 41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4" name="Line 42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5" name="Line 43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6" name="Line 44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7" name="Line 45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8" name="Line 46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9" name="Line 47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0" name="Line 48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1" name="Line 49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2" name="Line 50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3" name="Line 51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4" name="Line 52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5" name="Line 53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6" name="Line 54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7" name="Line 55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8" name="Line 56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59" name="Line 57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0" name="Line 58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1" name="Line 59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2" name="Line 60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3" name="Line 61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4" name="Line 62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8" name="Line 66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69" name="Line 67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0" name="Line 68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1" name="Line 69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2" name="Line 70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3" name="Line 71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5" name="Line 73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6" name="Line 74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7" name="Line 75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8" name="Line 76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79" name="Line 77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0" name="Line 78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1" name="Line 79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2" name="Line 80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3" name="Line 81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4" name="Line 82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5" name="Line 83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6" name="Line 84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7" name="Line 85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8" name="Line 86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89" name="Line 87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0" name="Line 88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1" name="Line 89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2" name="Line 90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3" name="Line 91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4" name="Line 92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5" name="Line 93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6" name="Line 94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7" name="Line 95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8" name="Line 96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99" name="Line 97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0" name="Line 98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1" name="Line 99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2" name="Line 100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3" name="Line 101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104" name="Line 102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05" name="Rectangle 108"/>
          <p:cNvSpPr>
            <a:spLocks noChangeArrowheads="1"/>
          </p:cNvSpPr>
          <p:nvPr/>
        </p:nvSpPr>
        <p:spPr bwMode="auto">
          <a:xfrm>
            <a:off x="3017838" y="2120900"/>
            <a:ext cx="5662612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en-US" smtClean="0">
              <a:solidFill>
                <a:srgbClr val="003366"/>
              </a:solidFill>
            </a:endParaRPr>
          </a:p>
        </p:txBody>
      </p:sp>
      <p:sp>
        <p:nvSpPr>
          <p:cNvPr id="106" name="Rectangle 109"/>
          <p:cNvSpPr>
            <a:spLocks noChangeArrowheads="1"/>
          </p:cNvSpPr>
          <p:nvPr/>
        </p:nvSpPr>
        <p:spPr bwMode="auto">
          <a:xfrm>
            <a:off x="1098550" y="862013"/>
            <a:ext cx="5662613" cy="77787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en-US" smtClean="0">
              <a:solidFill>
                <a:srgbClr val="003366"/>
              </a:solidFill>
            </a:endParaRPr>
          </a:p>
        </p:txBody>
      </p:sp>
      <p:sp>
        <p:nvSpPr>
          <p:cNvPr id="181354" name="Rectangle 106"/>
          <p:cNvSpPr>
            <a:spLocks noGrp="1" noChangeArrowheads="1"/>
          </p:cNvSpPr>
          <p:nvPr>
            <p:ph type="ctrTitle"/>
          </p:nvPr>
        </p:nvSpPr>
        <p:spPr>
          <a:xfrm>
            <a:off x="1169988" y="1046163"/>
            <a:ext cx="7380287" cy="101282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1355" name="Rectangle 107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693988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" name="Rectangle 103"/>
          <p:cNvSpPr>
            <a:spLocks noGrp="1" noChangeArrowheads="1"/>
          </p:cNvSpPr>
          <p:nvPr>
            <p:ph type="dt" sz="half" idx="10"/>
          </p:nvPr>
        </p:nvSpPr>
        <p:spPr>
          <a:xfrm>
            <a:off x="1387475" y="63579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08" name="Rectangle 104"/>
          <p:cNvSpPr>
            <a:spLocks noGrp="1" noChangeArrowheads="1"/>
          </p:cNvSpPr>
          <p:nvPr>
            <p:ph type="ftr" sz="quarter" idx="11"/>
          </p:nvPr>
        </p:nvSpPr>
        <p:spPr>
          <a:xfrm>
            <a:off x="3722688" y="6357938"/>
            <a:ext cx="227171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09" name="Rectangle 10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64300" y="6361113"/>
            <a:ext cx="190658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CBE839-034E-4BFF-951F-724EFA39401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utoUpdateAnimBg="0"/>
      <p:bldP spid="106" grpId="0" animBg="1" autoUpdateAnimBg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3176D-2C37-42C7-AD83-01A34EBDF8A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81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B912A-85E0-4DAE-A9FD-24120C7B51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65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2214563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0" y="2214563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5F0F1-60BD-4748-AAAC-A488DF8F8CCD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55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02D4B-C2A4-47B5-9680-16AD7C6954A9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61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3C804-0372-4788-84C0-1B475740CBE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35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B02EF-CE86-4DE0-B0A3-F9F0A187ECB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8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21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FC9AC-D8DE-4DAD-95BD-08ACA5CBD00C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97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BBB21-7E1A-4004-A97C-0A1B15656436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79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5FA3F-46D6-419A-8DAA-0D7D2F10C2D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38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8625" y="609600"/>
            <a:ext cx="198913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609600"/>
            <a:ext cx="5816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1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1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106F-4042-41B7-8E5F-DE3FDDF615C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03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1094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09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6C0C2B-114E-47B0-B48B-739D438563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66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04D03-EC19-464D-BECF-52E3FC5CB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40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0240B-C198-4660-825B-BF54FD8A49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04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F203-002D-4671-9E8A-64F84F664A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44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16D4B-5F4A-4588-877F-3DC7417A62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56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6AD5A-00F2-4DBD-A9F9-E800BA9FC5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7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64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CFC18-67B6-48D4-9BB0-843759A5F5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89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A28D0-0F5D-4A46-8621-7BC2682FCA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12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4AD6-3BD4-4FE7-8B22-65F49FADEA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5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34316-A867-40F4-A304-F57F519C11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0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4DF24-6088-44E4-8541-AB5DD56054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04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CD485-3356-45A9-88EB-617E57ECF9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4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6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9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5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12675-0B80-49AD-B2F5-12F44B18EA97}" type="datetimeFigureOut">
              <a:rPr lang="en-US" smtClean="0"/>
              <a:t>1/26/2014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77873-8971-49FC-9AAC-AA86CEAF5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4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38100" y="-12700"/>
            <a:ext cx="9239250" cy="6940550"/>
            <a:chOff x="-12" y="-10"/>
            <a:chExt cx="5820" cy="4372"/>
          </a:xfrm>
        </p:grpSpPr>
        <p:sp>
          <p:nvSpPr>
            <p:cNvPr id="138243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138244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EAEAEA"/>
                </a:solidFill>
              </a:endParaRPr>
            </a:p>
          </p:txBody>
        </p:sp>
        <p:sp>
          <p:nvSpPr>
            <p:cNvPr id="3082" name="AutoShape 5"/>
            <p:cNvSpPr>
              <a:spLocks noChangeArrowheads="1"/>
            </p:cNvSpPr>
            <p:nvPr userDrawn="1"/>
          </p:nvSpPr>
          <p:spPr bwMode="invGray">
            <a:xfrm rot="10800000" flipH="1" flipV="1">
              <a:off x="2" y="-10"/>
              <a:ext cx="5798" cy="288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3083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sp>
          <p:nvSpPr>
            <p:cNvPr id="138247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EAEAEA"/>
                </a:solidFill>
              </a:endParaRPr>
            </a:p>
          </p:txBody>
        </p:sp>
      </p:grpSp>
      <p:sp>
        <p:nvSpPr>
          <p:cNvPr id="307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82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3825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382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E1AA0A-DAEC-4F3D-9152-3888CA75A754}" type="slidenum">
              <a:rPr lang="en-US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181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68263"/>
            <a:ext cx="8915400" cy="6713537"/>
            <a:chOff x="0" y="43"/>
            <a:chExt cx="5616" cy="4229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4110" name="Line 4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1" name="Line 5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2" name="Line 6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3" name="Line 7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4" name="Line 8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5" name="Line 9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6" name="Line 10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7" name="Line 11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8" name="Line 12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19" name="Line 13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0" name="Line 14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1" name="Line 15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2" name="Line 16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3" name="Line 17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4" name="Line 18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5" name="Line 19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6" name="Line 20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7" name="Line 21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8" name="Line 22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29" name="Line 23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0" name="Line 24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1" name="Line 25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2" name="Line 26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3" name="Line 27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4" name="Line 28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5" name="Line 29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6" name="Line 30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7" name="Line 31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8" name="Line 32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39" name="Line 33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0" name="Line 34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1" name="Line 35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2" name="Line 36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3" name="Line 37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4" name="Line 38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5" name="Line 39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6" name="Line 40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7" name="Line 41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8" name="Line 42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49" name="Line 43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0" name="Line 44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1" name="Line 45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2" name="Line 46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3" name="Line 47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4" name="Line 48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5" name="Line 49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6" name="Line 50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7" name="Line 51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8" name="Line 52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59" name="Line 53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0" name="Line 54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1" name="Line 55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2" name="Line 56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3" name="Line 57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4" name="Line 58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5" name="Line 59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6" name="Line 60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7" name="Line 61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8" name="Line 62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69" name="Line 63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0" name="Line 64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1" name="Line 65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2" name="Line 66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3" name="Line 67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4" name="Line 68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5" name="Line 69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6" name="Line 70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7" name="Line 71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8" name="Line 72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79" name="Line 73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0" name="Line 74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1" name="Line 75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2" name="Line 76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3" name="Line 77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4" name="Line 78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5" name="Line 79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6" name="Line 80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7" name="Line 81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8" name="Line 82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89" name="Line 83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0" name="Line 84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1" name="Line 85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2" name="Line 86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3" name="Line 87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4" name="Line 88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5" name="Line 89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6" name="Line 90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7" name="Line 91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8" name="Line 92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199" name="Line 93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00" name="Line 94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01" name="Line 95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02" name="Line 96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03" name="Line 97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04" name="Line 98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05" name="Line 99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06" name="Line 100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  <p:sp>
            <p:nvSpPr>
              <p:cNvPr id="4207" name="Line 101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4105" name="Group 102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80327" name="Rectangle 103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80328" name="Rectangle 104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80329" name="Rectangle 105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80330" name="Rectangle 106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4099" name="Rectangle 10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3"/>
            <a:ext cx="7958138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0332" name="Rectangle 10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5" y="6373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fol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80333" name="Rectangle 10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376988"/>
            <a:ext cx="308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fol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80334" name="Rectangle 1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fol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E99E5C-E1DF-4E27-B768-F53CA190DF6E}" type="slidenum">
              <a:rPr lang="en-US">
                <a:solidFill>
                  <a:srgbClr val="8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4103" name="Rectangle 111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09600"/>
            <a:ext cx="737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79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anose="05000000000000000000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0992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2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99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99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DAEA45-4337-4287-BC7A-C42CE53E19DA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782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Middle Classical Period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mtClean="0"/>
              <a:t>200 BCE – 200 CE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16478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19600"/>
            <a:ext cx="20034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19600"/>
            <a:ext cx="15033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9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End of the Republic (cont’d)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65288"/>
            <a:ext cx="79375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Julius Caesar</a:t>
            </a:r>
          </a:p>
          <a:p>
            <a:pPr lvl="1" eaLnBrk="1" hangingPunct="1"/>
            <a:r>
              <a:rPr lang="en-US" altLang="en-US" smtClean="0"/>
              <a:t>Consulship (59)</a:t>
            </a:r>
          </a:p>
          <a:p>
            <a:pPr lvl="1" eaLnBrk="1" hangingPunct="1"/>
            <a:r>
              <a:rPr lang="en-US" altLang="en-US" smtClean="0"/>
              <a:t>Wars in Gaul (58-52)</a:t>
            </a:r>
          </a:p>
          <a:p>
            <a:pPr lvl="1" eaLnBrk="1" hangingPunct="1"/>
            <a:r>
              <a:rPr lang="en-US" altLang="en-US" smtClean="0"/>
              <a:t>Civil Wars (51-47)</a:t>
            </a:r>
          </a:p>
          <a:p>
            <a:pPr lvl="1" eaLnBrk="1" hangingPunct="1"/>
            <a:r>
              <a:rPr lang="en-US" altLang="en-US" smtClean="0"/>
              <a:t>Dictatorship (47-44)</a:t>
            </a:r>
          </a:p>
          <a:p>
            <a:pPr lvl="1" eaLnBrk="1" hangingPunct="1"/>
            <a:r>
              <a:rPr lang="en-US" altLang="en-US" smtClean="0"/>
              <a:t>Assassination (44)</a:t>
            </a:r>
          </a:p>
        </p:txBody>
      </p:sp>
      <p:pic>
        <p:nvPicPr>
          <p:cNvPr id="78852" name="Picture 4" descr="Julius_caes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852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371600" y="4953000"/>
            <a:ext cx="2667000" cy="123983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EAEAEA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EAEAEA"/>
                </a:solidFill>
              </a:rPr>
              <a:t>Julius Caesar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EAEAEA"/>
                </a:solidFill>
              </a:rPr>
              <a:t>First Triumvirate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EAEAEA"/>
                </a:solidFill>
              </a:rPr>
              <a:t>Cleopatra VII</a:t>
            </a:r>
          </a:p>
        </p:txBody>
      </p:sp>
      <p:pic>
        <p:nvPicPr>
          <p:cNvPr id="78854" name="Picture 6" descr="caesarco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53000"/>
            <a:ext cx="319087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395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300px-Caesar_campaigns_ga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725863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RepublicWeb%20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53340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006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End of the Republic (cont’d)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665288"/>
            <a:ext cx="5397500" cy="4114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Rise of Antony and Octavian</a:t>
            </a:r>
          </a:p>
          <a:p>
            <a:pPr lvl="1" eaLnBrk="1" hangingPunct="1"/>
            <a:r>
              <a:rPr lang="en-US" altLang="en-US" sz="2400" smtClean="0"/>
              <a:t>Rivalry Between Antony and Octavian (44-43)</a:t>
            </a:r>
          </a:p>
          <a:p>
            <a:pPr lvl="1" eaLnBrk="1" hangingPunct="1"/>
            <a:r>
              <a:rPr lang="en-US" altLang="en-US" sz="2400" smtClean="0"/>
              <a:t>The Second Triumvirate (43-38)</a:t>
            </a:r>
          </a:p>
          <a:p>
            <a:pPr eaLnBrk="1" hangingPunct="1"/>
            <a:r>
              <a:rPr lang="en-US" altLang="en-US" sz="2800" smtClean="0"/>
              <a:t>Civil War Between Antony and Octavian (38-31)</a:t>
            </a:r>
          </a:p>
          <a:p>
            <a:pPr eaLnBrk="1" hangingPunct="1"/>
            <a:r>
              <a:rPr lang="en-US" altLang="en-US" sz="2800" smtClean="0"/>
              <a:t>Octavian made Emperor (Augustus) (27)</a:t>
            </a:r>
          </a:p>
        </p:txBody>
      </p:sp>
      <p:pic>
        <p:nvPicPr>
          <p:cNvPr id="80900" name="Picture 4" descr="augus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3352800"/>
            <a:ext cx="21463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Marcanto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4954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3657600" y="5181600"/>
            <a:ext cx="2667000" cy="9652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EAEAEA"/>
                </a:solidFill>
              </a:rPr>
              <a:t>Key Terms</a:t>
            </a:r>
            <a:endParaRPr lang="en-US" altLang="en-US" sz="1800" b="1">
              <a:solidFill>
                <a:srgbClr val="EAEAEA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EAEAEA"/>
                </a:solidFill>
              </a:rPr>
              <a:t>Second Triumvirate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EAEAEA"/>
                </a:solidFill>
              </a:rPr>
              <a:t>Augustus Caesar</a:t>
            </a:r>
          </a:p>
        </p:txBody>
      </p:sp>
    </p:spTree>
    <p:extLst>
      <p:ext uri="{BB962C8B-B14F-4D97-AF65-F5344CB8AC3E}">
        <p14:creationId xmlns:p14="http://schemas.microsoft.com/office/powerpoint/2010/main" val="711696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 Empire Under Augustus</a:t>
            </a:r>
            <a:br>
              <a:rPr lang="en-US" altLang="en-US" sz="4000" smtClean="0"/>
            </a:br>
            <a:r>
              <a:rPr lang="en-US" altLang="en-US" sz="4000" smtClean="0"/>
              <a:t>(27 BCE-14CE)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Government</a:t>
            </a:r>
          </a:p>
          <a:p>
            <a:pPr lvl="1" eaLnBrk="1" hangingPunct="1"/>
            <a:r>
              <a:rPr lang="en-US" altLang="en-US" smtClean="0"/>
              <a:t>The Senate</a:t>
            </a:r>
          </a:p>
          <a:p>
            <a:pPr lvl="1" eaLnBrk="1" hangingPunct="1"/>
            <a:r>
              <a:rPr lang="en-US" altLang="en-US" smtClean="0"/>
              <a:t>The Assemblies</a:t>
            </a:r>
          </a:p>
          <a:p>
            <a:pPr lvl="1" eaLnBrk="1" hangingPunct="1"/>
            <a:r>
              <a:rPr lang="en-US" altLang="en-US" smtClean="0"/>
              <a:t>The Magistrates</a:t>
            </a:r>
          </a:p>
          <a:p>
            <a:pPr lvl="1" eaLnBrk="1" hangingPunct="1"/>
            <a:r>
              <a:rPr lang="en-US" altLang="en-US" smtClean="0"/>
              <a:t>The Army</a:t>
            </a:r>
          </a:p>
          <a:p>
            <a:pPr eaLnBrk="1" hangingPunct="1"/>
            <a:r>
              <a:rPr lang="en-US" altLang="en-US" smtClean="0"/>
              <a:t>Patronage of Literature</a:t>
            </a:r>
          </a:p>
          <a:p>
            <a:pPr lvl="1" eaLnBrk="1" hangingPunct="1"/>
            <a:r>
              <a:rPr lang="en-US" altLang="en-US" smtClean="0"/>
              <a:t>Virgil’s </a:t>
            </a:r>
            <a:r>
              <a:rPr lang="en-US" altLang="en-US" i="1" smtClean="0"/>
              <a:t>Aeneid</a:t>
            </a:r>
            <a:endParaRPr lang="en-US" altLang="en-US" smtClean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27479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75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map_Roman_Empire_under_Augustus_Caesar_25_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714375"/>
            <a:ext cx="70866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548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Life in Ancient Rome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Roman Family</a:t>
            </a:r>
          </a:p>
          <a:p>
            <a:pPr eaLnBrk="1" hangingPunct="1"/>
            <a:r>
              <a:rPr lang="en-US" altLang="en-US" smtClean="0"/>
              <a:t>Roman Women</a:t>
            </a:r>
          </a:p>
          <a:p>
            <a:pPr eaLnBrk="1" hangingPunct="1"/>
            <a:r>
              <a:rPr lang="en-US" altLang="en-US" smtClean="0"/>
              <a:t>Roman Religion</a:t>
            </a: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229393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230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Judea Since the Hebrew Bible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2214563"/>
            <a:ext cx="7958138" cy="3271837"/>
          </a:xfrm>
        </p:spPr>
        <p:txBody>
          <a:bodyPr/>
          <a:lstStyle/>
          <a:p>
            <a:pPr eaLnBrk="1" hangingPunct="1"/>
            <a:r>
              <a:rPr lang="en-US" altLang="en-US" smtClean="0"/>
              <a:t>Macedonian Control of Judea</a:t>
            </a:r>
          </a:p>
          <a:p>
            <a:pPr lvl="1" eaLnBrk="1" hangingPunct="1"/>
            <a:r>
              <a:rPr lang="en-US" altLang="en-US" smtClean="0"/>
              <a:t>Ptolemaic Rulership (300-200)</a:t>
            </a:r>
          </a:p>
          <a:p>
            <a:pPr lvl="1" eaLnBrk="1" hangingPunct="1"/>
            <a:r>
              <a:rPr lang="en-US" altLang="en-US" smtClean="0"/>
              <a:t>Seleucid Rulership (200-166)</a:t>
            </a:r>
          </a:p>
          <a:p>
            <a:pPr lvl="1" eaLnBrk="1" hangingPunct="1"/>
            <a:r>
              <a:rPr lang="en-US" altLang="en-US" smtClean="0"/>
              <a:t>Maccabean Revolt (166-160 BCE)</a:t>
            </a:r>
          </a:p>
          <a:p>
            <a:pPr lvl="2" eaLnBrk="1" hangingPunct="1"/>
            <a:r>
              <a:rPr lang="en-US" altLang="en-US" smtClean="0"/>
              <a:t>Antiochus IV</a:t>
            </a:r>
          </a:p>
          <a:p>
            <a:pPr lvl="2" eaLnBrk="1" hangingPunct="1"/>
            <a:r>
              <a:rPr lang="en-US" altLang="en-US" smtClean="0"/>
              <a:t>Judah Maccabee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2590800" y="54864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>
                <a:solidFill>
                  <a:srgbClr val="003366"/>
                </a:solidFill>
              </a:rPr>
              <a:t>Hanukkah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5791200" y="4419600"/>
            <a:ext cx="2667000" cy="6778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>
                <a:solidFill>
                  <a:srgbClr val="003366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003366"/>
                </a:solidFill>
              </a:rPr>
              <a:t>Maccabean Revolt</a:t>
            </a:r>
          </a:p>
        </p:txBody>
      </p:sp>
    </p:spTree>
    <p:extLst>
      <p:ext uri="{BB962C8B-B14F-4D97-AF65-F5344CB8AC3E}">
        <p14:creationId xmlns:p14="http://schemas.microsoft.com/office/powerpoint/2010/main" val="27739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ellen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79248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5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Judea Since the Hebrew Bible (cont’d)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Hasmonean Dynasty (140-63 BCE)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History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Sects of Judaism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Sadducees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Hasidim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/>
              <a:t>Pharisees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/>
              <a:t>Essenes</a:t>
            </a:r>
          </a:p>
        </p:txBody>
      </p:sp>
      <p:pic>
        <p:nvPicPr>
          <p:cNvPr id="87044" name="Picture 4" descr="DSS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35814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524000" y="4724400"/>
            <a:ext cx="2667000" cy="13541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003366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Sadducees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Pharisees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Essenes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Qumran</a:t>
            </a:r>
          </a:p>
        </p:txBody>
      </p:sp>
    </p:spTree>
    <p:extLst>
      <p:ext uri="{BB962C8B-B14F-4D97-AF65-F5344CB8AC3E}">
        <p14:creationId xmlns:p14="http://schemas.microsoft.com/office/powerpoint/2010/main" val="1889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Judea in the Time of Jesus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2214563"/>
            <a:ext cx="5057775" cy="1290637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Herod the Great (r. 37-4 BCE)</a:t>
            </a:r>
          </a:p>
          <a:p>
            <a:pPr eaLnBrk="1" hangingPunct="1"/>
            <a:r>
              <a:rPr lang="en-US" altLang="en-US" sz="2800" smtClean="0"/>
              <a:t>Pontius Pilate (r. 26-36 CE)</a:t>
            </a:r>
          </a:p>
        </p:txBody>
      </p:sp>
      <p:pic>
        <p:nvPicPr>
          <p:cNvPr id="88068" name="Picture 4" descr="israel4a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2286000"/>
            <a:ext cx="279876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1600200" y="5791200"/>
            <a:ext cx="2667000" cy="8747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003366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Herod the Great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Pontius Pilate</a:t>
            </a:r>
          </a:p>
        </p:txBody>
      </p:sp>
    </p:spTree>
    <p:extLst>
      <p:ext uri="{BB962C8B-B14F-4D97-AF65-F5344CB8AC3E}">
        <p14:creationId xmlns:p14="http://schemas.microsoft.com/office/powerpoint/2010/main" val="78565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Central America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3657600"/>
          </a:xfrm>
        </p:spPr>
        <p:txBody>
          <a:bodyPr/>
          <a:lstStyle/>
          <a:p>
            <a:pPr eaLnBrk="1" hangingPunct="1"/>
            <a:r>
              <a:rPr lang="en-US" altLang="en-US" smtClean="0"/>
              <a:t>Teotihuacan (c. 200 BCE-600 CE)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70660" name="Picture 4" descr="mex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5181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6096000" y="3733800"/>
            <a:ext cx="2667000" cy="690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EAEAEA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EAEAEA"/>
                </a:solidFill>
              </a:rPr>
              <a:t>Teotihuacan</a:t>
            </a:r>
          </a:p>
        </p:txBody>
      </p:sp>
    </p:spTree>
    <p:extLst>
      <p:ext uri="{BB962C8B-B14F-4D97-AF65-F5344CB8AC3E}">
        <p14:creationId xmlns:p14="http://schemas.microsoft.com/office/powerpoint/2010/main" val="10182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Historical Jesus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Materials for Jesus Research</a:t>
            </a:r>
          </a:p>
          <a:p>
            <a:pPr lvl="1" eaLnBrk="1" hangingPunct="1"/>
            <a:r>
              <a:rPr lang="en-US" altLang="en-US" smtClean="0"/>
              <a:t>Exploration of the world in which Jesus lived</a:t>
            </a:r>
          </a:p>
          <a:p>
            <a:pPr lvl="1" eaLnBrk="1" hangingPunct="1"/>
            <a:r>
              <a:rPr lang="en-US" altLang="en-US" smtClean="0"/>
              <a:t>Non-Christian sources</a:t>
            </a:r>
          </a:p>
          <a:p>
            <a:pPr lvl="2" eaLnBrk="1" hangingPunct="1"/>
            <a:r>
              <a:rPr lang="en-US" altLang="en-US" smtClean="0"/>
              <a:t>Jewish sources</a:t>
            </a:r>
          </a:p>
          <a:p>
            <a:pPr lvl="2" eaLnBrk="1" hangingPunct="1"/>
            <a:r>
              <a:rPr lang="en-US" altLang="en-US" smtClean="0"/>
              <a:t>Pagan sources</a:t>
            </a:r>
          </a:p>
          <a:p>
            <a:pPr lvl="1" eaLnBrk="1" hangingPunct="1"/>
            <a:r>
              <a:rPr lang="en-US" altLang="en-US" smtClean="0"/>
              <a:t>Christian sources</a:t>
            </a:r>
          </a:p>
          <a:p>
            <a:pPr lvl="2" eaLnBrk="1" hangingPunct="1"/>
            <a:r>
              <a:rPr lang="en-US" altLang="en-US" smtClean="0"/>
              <a:t>Canonical sources</a:t>
            </a:r>
          </a:p>
          <a:p>
            <a:pPr lvl="2" eaLnBrk="1" hangingPunct="1"/>
            <a:r>
              <a:rPr lang="en-US" altLang="en-US" smtClean="0"/>
              <a:t>Non-canonical sources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22082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562600" y="6278563"/>
            <a:ext cx="2819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366"/>
                </a:solidFill>
                <a:latin typeface="Arial" panose="020B0604020202020204" pitchFamily="34" charset="0"/>
              </a:rPr>
              <a:t>Reconstruction of a 1st Century Galilean man</a:t>
            </a:r>
            <a:r>
              <a:rPr lang="en-US" altLang="en-US" sz="1800">
                <a:solidFill>
                  <a:srgbClr val="003366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59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Historical Jesus (cont’d)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2057400"/>
            <a:ext cx="79581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smtClean="0"/>
              <a:t>Criteria for Determining Probability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Methodological Principles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Closer to the event = better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Beware of later ideas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Beware of bias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Criteria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Independent Attestation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Similarity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Dissimilarity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Accidental Information</a:t>
            </a:r>
          </a:p>
          <a:p>
            <a:pPr lvl="3" eaLnBrk="1" hangingPunct="1">
              <a:lnSpc>
                <a:spcPct val="90000"/>
              </a:lnSpc>
            </a:pPr>
            <a:r>
              <a:rPr lang="en-US" altLang="en-US" smtClean="0"/>
              <a:t>Contextual Credibility</a:t>
            </a:r>
          </a:p>
        </p:txBody>
      </p:sp>
    </p:spTree>
    <p:extLst>
      <p:ext uri="{BB962C8B-B14F-4D97-AF65-F5344CB8AC3E}">
        <p14:creationId xmlns:p14="http://schemas.microsoft.com/office/powerpoint/2010/main" val="6217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0"/>
            <a:ext cx="53435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2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Historical Jesus (cont’d)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Probable Facts about Jesus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>
                <a:cs typeface="Times New Roman" panose="02020603050405020304" pitchFamily="18" charset="0"/>
              </a:rPr>
              <a:t>Lived and taught in Judea/Galilee during the early 1st century CE.</a:t>
            </a:r>
            <a:r>
              <a:rPr lang="en-US" altLang="en-US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>
                <a:cs typeface="Times New Roman" panose="02020603050405020304" pitchFamily="18" charset="0"/>
              </a:rPr>
              <a:t>Grew up and spent most of his time in Nazareth.</a:t>
            </a:r>
            <a:r>
              <a:rPr lang="en-US" altLang="en-US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>
                <a:cs typeface="Times New Roman" panose="02020603050405020304" pitchFamily="18" charset="0"/>
              </a:rPr>
              <a:t>Gained a reputation as a healer, exorcist and preacher.</a:t>
            </a:r>
            <a:r>
              <a:rPr lang="en-US" altLang="en-US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>
                <a:cs typeface="Times New Roman" panose="02020603050405020304" pitchFamily="18" charset="0"/>
              </a:rPr>
              <a:t>Had a brief association with John the Baptist.</a:t>
            </a:r>
            <a:r>
              <a:rPr lang="en-US" altLang="en-US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>
                <a:cs typeface="Times New Roman" panose="02020603050405020304" pitchFamily="18" charset="0"/>
              </a:rPr>
              <a:t>Attracted disciples from the poor, uneducated and most unrespected segment of Galilean society.</a:t>
            </a:r>
            <a:r>
              <a:rPr lang="en-US" altLang="en-US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Predicted the fall of Jerusalem to the Romans.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>
                <a:cs typeface="Times New Roman" panose="02020603050405020304" pitchFamily="18" charset="0"/>
              </a:rPr>
              <a:t>Attracted hostility from certain Jewish groups.</a:t>
            </a:r>
            <a:r>
              <a:rPr lang="en-US" altLang="en-US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>
                <a:cs typeface="Times New Roman" panose="02020603050405020304" pitchFamily="18" charset="0"/>
              </a:rPr>
              <a:t>Around 36 CE Jesus executed based upon charges of being a revolutionary.</a:t>
            </a:r>
            <a:r>
              <a:rPr lang="en-US" altLang="en-US" sz="240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0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Core Teachings of Jesus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Two most important commandments: 1) love God; 2) love neighbor as self (Mark 12:28-34)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Religious purity is moral, not ceremonial (Mark 7:1-15)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Forgive all wrongs done to you (Mark 11:25)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 life of self-denial is more rewarding than a life of self-gratification (Mark 8:34-37)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Be humble (Mark 10:42-45)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Give to those in need (Mark 10:21)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People don’t need to be lectured; they need to be helped (Mark 2:15-17)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72626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Jesus Movement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did Jesus’ disciples call themselves?</a:t>
            </a:r>
          </a:p>
          <a:p>
            <a:pPr lvl="1" eaLnBrk="1" hangingPunct="1"/>
            <a:r>
              <a:rPr lang="en-US" altLang="en-US" smtClean="0"/>
              <a:t>The Way, The Disciples, The Saints, The Nazoreans </a:t>
            </a:r>
          </a:p>
          <a:p>
            <a:pPr eaLnBrk="1" hangingPunct="1"/>
            <a:r>
              <a:rPr lang="en-US" altLang="en-US" smtClean="0"/>
              <a:t>Judaism and the Gentiles</a:t>
            </a:r>
          </a:p>
          <a:p>
            <a:pPr lvl="1" eaLnBrk="1" hangingPunct="1"/>
            <a:r>
              <a:rPr lang="en-US" altLang="en-US" smtClean="0"/>
              <a:t>A Jewish Jesus Movement</a:t>
            </a:r>
          </a:p>
          <a:p>
            <a:pPr lvl="1" eaLnBrk="1" hangingPunct="1"/>
            <a:r>
              <a:rPr lang="en-US" altLang="en-US" smtClean="0"/>
              <a:t>The Gentile Problem</a:t>
            </a:r>
          </a:p>
          <a:p>
            <a:pPr lvl="2" eaLnBrk="1" hangingPunct="1"/>
            <a:r>
              <a:rPr lang="en-US" altLang="en-US" smtClean="0"/>
              <a:t>Judaizers vs. Hellenists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6019800" y="4267200"/>
            <a:ext cx="2667000" cy="8747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003366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Judaizer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Hellenist</a:t>
            </a:r>
          </a:p>
        </p:txBody>
      </p:sp>
    </p:spTree>
    <p:extLst>
      <p:ext uri="{BB962C8B-B14F-4D97-AF65-F5344CB8AC3E}">
        <p14:creationId xmlns:p14="http://schemas.microsoft.com/office/powerpoint/2010/main" val="23719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356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2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Apostle Paul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2214563"/>
            <a:ext cx="6276975" cy="35766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Sources for Paul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Authentic Pauline Letters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Romans, 1 &amp; 2 Corinthians, Galatians, Philippians,    1 Thessalonians, Philemon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Deutero-Pauline Letters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Ephesians, Colossians, 2 Thessalonians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Pseudo-Pauline Letters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1 &amp; 2 Timothy, Titus (Pastorals)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The Book of Acts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written c. 80 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800" smtClean="0"/>
              <a:t>covers the years 36-61 CE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16288"/>
            <a:ext cx="1951038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752600" y="6019800"/>
            <a:ext cx="2667000" cy="6302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003366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Paul the Apostle</a:t>
            </a:r>
          </a:p>
        </p:txBody>
      </p:sp>
    </p:spTree>
    <p:extLst>
      <p:ext uri="{BB962C8B-B14F-4D97-AF65-F5344CB8AC3E}">
        <p14:creationId xmlns:p14="http://schemas.microsoft.com/office/powerpoint/2010/main" val="7698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Apostle Paul (cont’d)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His Life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cs typeface="Times New Roman" panose="02020603050405020304" pitchFamily="18" charset="0"/>
              </a:rPr>
              <a:t>Born in the first decade of the first century in Tarsus</a:t>
            </a:r>
            <a:r>
              <a:rPr lang="en-US" altLang="en-US" sz="24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Given name was Saul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cs typeface="Times New Roman" panose="02020603050405020304" pitchFamily="18" charset="0"/>
              </a:rPr>
              <a:t>Native language was Greek</a:t>
            </a:r>
            <a:r>
              <a:rPr lang="en-US" altLang="en-US" sz="24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Raised as a Pharisee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Worked with the Sadducees against followers of Jesus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Claimed to have had a vision of Jesus and became a convert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Traveled as a missionary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Eventually arrested and executed in Rome c. 64 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42385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94100"/>
            <a:ext cx="44196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39624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270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8077200" cy="5934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EAEAEA"/>
              </a:solidFill>
            </a:endParaRPr>
          </a:p>
        </p:txBody>
      </p:sp>
      <p:pic>
        <p:nvPicPr>
          <p:cNvPr id="71683" name="Picture 2" descr="Teom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800600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3" descr="teom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32194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6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Apostle Paul (cont’d)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2214563"/>
            <a:ext cx="4219575" cy="3881437"/>
          </a:xfrm>
        </p:spPr>
        <p:txBody>
          <a:bodyPr/>
          <a:lstStyle/>
          <a:p>
            <a:pPr eaLnBrk="1" hangingPunct="1"/>
            <a:r>
              <a:rPr lang="en-US" altLang="en-US" smtClean="0"/>
              <a:t>His Ideas</a:t>
            </a:r>
          </a:p>
          <a:p>
            <a:pPr lvl="1" eaLnBrk="1" hangingPunct="1"/>
            <a:r>
              <a:rPr lang="en-US" altLang="en-US" smtClean="0"/>
              <a:t>Following Torah unnecessary for Gentile converts</a:t>
            </a:r>
          </a:p>
          <a:p>
            <a:pPr lvl="1" eaLnBrk="1" hangingPunct="1"/>
            <a:r>
              <a:rPr lang="en-US" altLang="en-US" smtClean="0"/>
              <a:t>Justification by faith</a:t>
            </a:r>
          </a:p>
          <a:p>
            <a:pPr lvl="1" eaLnBrk="1" hangingPunct="1"/>
            <a:r>
              <a:rPr lang="en-US" altLang="en-US" smtClean="0"/>
              <a:t>Participation in the death and resurrection of Jesus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1910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7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1371600" y="2057400"/>
            <a:ext cx="7186613" cy="4038600"/>
            <a:chOff x="-3" y="-3"/>
            <a:chExt cx="4095" cy="3160"/>
          </a:xfrm>
        </p:grpSpPr>
        <p:grpSp>
          <p:nvGrpSpPr>
            <p:cNvPr id="100359" name="Group 3"/>
            <p:cNvGrpSpPr>
              <a:grpSpLocks/>
            </p:cNvGrpSpPr>
            <p:nvPr/>
          </p:nvGrpSpPr>
          <p:grpSpPr bwMode="auto">
            <a:xfrm>
              <a:off x="0" y="0"/>
              <a:ext cx="4089" cy="3154"/>
              <a:chOff x="0" y="0"/>
              <a:chExt cx="4089" cy="3154"/>
            </a:xfrm>
          </p:grpSpPr>
          <p:grpSp>
            <p:nvGrpSpPr>
              <p:cNvPr id="100361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1363" cy="2579"/>
                <a:chOff x="0" y="0"/>
                <a:chExt cx="1363" cy="2579"/>
              </a:xfrm>
            </p:grpSpPr>
            <p:grpSp>
              <p:nvGrpSpPr>
                <p:cNvPr id="100372" name="Group 5"/>
                <p:cNvGrpSpPr>
                  <a:grpSpLocks/>
                </p:cNvGrpSpPr>
                <p:nvPr/>
              </p:nvGrpSpPr>
              <p:grpSpPr bwMode="auto">
                <a:xfrm>
                  <a:off x="43" y="0"/>
                  <a:ext cx="1277" cy="1824"/>
                  <a:chOff x="0" y="0"/>
                  <a:chExt cx="1277" cy="1824"/>
                </a:xfrm>
              </p:grpSpPr>
              <p:sp>
                <p:nvSpPr>
                  <p:cNvPr id="100374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277" cy="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6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5000"/>
                      <a:buFont typeface="Wingdings" panose="05000000000000000000" pitchFamily="2" charset="2"/>
                      <a:buChar char="w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r>
                      <a:rPr lang="en-US" altLang="en-US" sz="2000" b="1" u="sng">
                        <a:solidFill>
                          <a:srgbClr val="000000"/>
                        </a:solidFill>
                        <a:cs typeface="Times New Roman" panose="02020603050405020304" pitchFamily="18" charset="0"/>
                      </a:rPr>
                      <a:t>JAMES’ JUDAIZERS</a:t>
                    </a:r>
                    <a:endParaRPr lang="en-US" altLang="en-US" sz="2000">
                      <a:solidFill>
                        <a:srgbClr val="003366"/>
                      </a:solidFill>
                      <a:cs typeface="Times New Roman" panose="02020603050405020304" pitchFamily="18" charset="0"/>
                    </a:endParaRPr>
                  </a:p>
                  <a:p>
                    <a:pPr lvl="1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2400">
                      <a:solidFill>
                        <a:srgbClr val="003366"/>
                      </a:solidFill>
                    </a:endParaRPr>
                  </a:p>
                </p:txBody>
              </p:sp>
              <p:sp>
                <p:nvSpPr>
                  <p:cNvPr id="100375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04"/>
                    <a:ext cx="1277" cy="14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t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6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5000"/>
                      <a:buFont typeface="Wingdings" panose="05000000000000000000" pitchFamily="2" charset="2"/>
                      <a:buChar char="w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lang="en-US" altLang="en-US" sz="1100">
                      <a:solidFill>
                        <a:srgbClr val="003366"/>
                      </a:solidFill>
                    </a:endParaRP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“Circumcision Party”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Pro-Temple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Pro-Torah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Want Gentiles circumcised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lang="en-US" altLang="en-US" sz="1800">
                      <a:solidFill>
                        <a:srgbClr val="003366"/>
                      </a:solidFill>
                    </a:endParaRPr>
                  </a:p>
                </p:txBody>
              </p:sp>
            </p:grpSp>
            <p:sp>
              <p:nvSpPr>
                <p:cNvPr id="100373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363" cy="25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55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85000"/>
                    <a:buFont typeface="Wingdings" panose="05000000000000000000" pitchFamily="2" charset="2"/>
                    <a:buChar char="w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2400">
                    <a:solidFill>
                      <a:srgbClr val="003366"/>
                    </a:solidFill>
                  </a:endParaRPr>
                </a:p>
              </p:txBody>
            </p:sp>
          </p:grpSp>
          <p:grpSp>
            <p:nvGrpSpPr>
              <p:cNvPr id="100362" name="Group 9"/>
              <p:cNvGrpSpPr>
                <a:grpSpLocks/>
              </p:cNvGrpSpPr>
              <p:nvPr/>
            </p:nvGrpSpPr>
            <p:grpSpPr bwMode="auto">
              <a:xfrm>
                <a:off x="1363" y="0"/>
                <a:ext cx="1363" cy="3154"/>
                <a:chOff x="1363" y="0"/>
                <a:chExt cx="1363" cy="3154"/>
              </a:xfrm>
            </p:grpSpPr>
            <p:grpSp>
              <p:nvGrpSpPr>
                <p:cNvPr id="100368" name="Group 10"/>
                <p:cNvGrpSpPr>
                  <a:grpSpLocks/>
                </p:cNvGrpSpPr>
                <p:nvPr/>
              </p:nvGrpSpPr>
              <p:grpSpPr bwMode="auto">
                <a:xfrm>
                  <a:off x="1406" y="0"/>
                  <a:ext cx="1277" cy="1601"/>
                  <a:chOff x="0" y="2579"/>
                  <a:chExt cx="1277" cy="1601"/>
                </a:xfrm>
              </p:grpSpPr>
              <p:sp>
                <p:nvSpPr>
                  <p:cNvPr id="10037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79"/>
                    <a:ext cx="1277" cy="8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6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5000"/>
                      <a:buFont typeface="Wingdings" panose="05000000000000000000" pitchFamily="2" charset="2"/>
                      <a:buChar char="w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r>
                      <a:rPr lang="en-US" altLang="en-US" sz="1900" b="1" u="sng">
                        <a:solidFill>
                          <a:srgbClr val="000000"/>
                        </a:solidFill>
                        <a:cs typeface="Times New Roman" panose="02020603050405020304" pitchFamily="18" charset="0"/>
                      </a:rPr>
                      <a:t>PETER’S COMPROMISERS</a:t>
                    </a:r>
                    <a:endParaRPr lang="en-US" altLang="en-US" sz="1900">
                      <a:solidFill>
                        <a:srgbClr val="003366"/>
                      </a:solidFill>
                      <a:cs typeface="Times New Roman" panose="02020603050405020304" pitchFamily="18" charset="0"/>
                    </a:endParaRPr>
                  </a:p>
                  <a:p>
                    <a:pPr lvl="1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2400">
                      <a:solidFill>
                        <a:srgbClr val="003366"/>
                      </a:solidFill>
                    </a:endParaRPr>
                  </a:p>
                </p:txBody>
              </p:sp>
              <p:sp>
                <p:nvSpPr>
                  <p:cNvPr id="100371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3096"/>
                    <a:ext cx="1277" cy="10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t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6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5000"/>
                      <a:buFont typeface="Wingdings" panose="05000000000000000000" pitchFamily="2" charset="2"/>
                      <a:buChar char="w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Middle position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Wants Gentiles to observe basic laws, but not circumcision.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lang="en-US" altLang="en-US" sz="1800">
                      <a:solidFill>
                        <a:srgbClr val="003366"/>
                      </a:solidFill>
                    </a:endParaRPr>
                  </a:p>
                </p:txBody>
              </p:sp>
            </p:grpSp>
            <p:sp>
              <p:nvSpPr>
                <p:cNvPr id="100369" name="Rectangle 13"/>
                <p:cNvSpPr>
                  <a:spLocks noChangeArrowheads="1"/>
                </p:cNvSpPr>
                <p:nvPr/>
              </p:nvSpPr>
              <p:spPr bwMode="auto">
                <a:xfrm>
                  <a:off x="1363" y="0"/>
                  <a:ext cx="1363" cy="3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55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85000"/>
                    <a:buFont typeface="Wingdings" panose="05000000000000000000" pitchFamily="2" charset="2"/>
                    <a:buChar char="w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2400">
                    <a:solidFill>
                      <a:srgbClr val="003366"/>
                    </a:solidFill>
                  </a:endParaRPr>
                </a:p>
              </p:txBody>
            </p:sp>
          </p:grpSp>
          <p:grpSp>
            <p:nvGrpSpPr>
              <p:cNvPr id="100363" name="Group 14"/>
              <p:cNvGrpSpPr>
                <a:grpSpLocks/>
              </p:cNvGrpSpPr>
              <p:nvPr/>
            </p:nvGrpSpPr>
            <p:grpSpPr bwMode="auto">
              <a:xfrm>
                <a:off x="2726" y="0"/>
                <a:ext cx="1363" cy="2809"/>
                <a:chOff x="2726" y="0"/>
                <a:chExt cx="1363" cy="2809"/>
              </a:xfrm>
            </p:grpSpPr>
            <p:grpSp>
              <p:nvGrpSpPr>
                <p:cNvPr id="100364" name="Group 15"/>
                <p:cNvGrpSpPr>
                  <a:grpSpLocks/>
                </p:cNvGrpSpPr>
                <p:nvPr/>
              </p:nvGrpSpPr>
              <p:grpSpPr bwMode="auto">
                <a:xfrm>
                  <a:off x="2769" y="0"/>
                  <a:ext cx="1277" cy="1403"/>
                  <a:chOff x="0" y="5733"/>
                  <a:chExt cx="1277" cy="1403"/>
                </a:xfrm>
              </p:grpSpPr>
              <p:sp>
                <p:nvSpPr>
                  <p:cNvPr id="10036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5733"/>
                    <a:ext cx="1277" cy="8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6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5000"/>
                      <a:buFont typeface="Wingdings" panose="05000000000000000000" pitchFamily="2" charset="2"/>
                      <a:buChar char="w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r>
                      <a:rPr lang="en-US" altLang="en-US" sz="2000" b="1" u="sng">
                        <a:solidFill>
                          <a:srgbClr val="000000"/>
                        </a:solidFill>
                        <a:cs typeface="Times New Roman" panose="02020603050405020304" pitchFamily="18" charset="0"/>
                      </a:rPr>
                      <a:t>PAUL’S HELLENISTS</a:t>
                    </a:r>
                    <a:endParaRPr lang="en-US" altLang="en-US" sz="2000">
                      <a:solidFill>
                        <a:srgbClr val="003366"/>
                      </a:solidFill>
                      <a:cs typeface="Times New Roman" panose="02020603050405020304" pitchFamily="18" charset="0"/>
                    </a:endParaRPr>
                  </a:p>
                  <a:p>
                    <a:pPr lvl="1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lang="en-US" altLang="en-US" sz="2400">
                      <a:solidFill>
                        <a:srgbClr val="003366"/>
                      </a:solidFill>
                    </a:endParaRPr>
                  </a:p>
                </p:txBody>
              </p:sp>
              <p:sp>
                <p:nvSpPr>
                  <p:cNvPr id="100367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0" y="6137"/>
                    <a:ext cx="1277" cy="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tIns="0" bIns="0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w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accent2"/>
                      </a:buClr>
                      <a:buSzPct val="55000"/>
                      <a:buFont typeface="Wingdings" panose="05000000000000000000" pitchFamily="2" charset="2"/>
                      <a:buChar char="n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65000"/>
                      <a:buFont typeface="Wingdings" panose="05000000000000000000" pitchFamily="2" charset="2"/>
                      <a:buChar char="l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5000"/>
                      <a:buFont typeface="Wingdings" panose="05000000000000000000" pitchFamily="2" charset="2"/>
                      <a:buChar char="w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accent2"/>
                      </a:buClr>
                      <a:buSzPct val="80000"/>
                      <a:buFont typeface="Wingdings" panose="05000000000000000000" pitchFamily="2" charset="2"/>
                      <a:buChar char="§"/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lang="en-US" altLang="en-US" sz="1100">
                      <a:solidFill>
                        <a:srgbClr val="003366"/>
                      </a:solidFill>
                    </a:endParaRP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No Temple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No Torah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Char char="•"/>
                    </a:pPr>
                    <a:r>
                      <a:rPr lang="en-US" altLang="en-US" sz="1800">
                        <a:solidFill>
                          <a:srgbClr val="000000"/>
                        </a:solidFill>
                      </a:rPr>
                      <a:t>No circumcision</a:t>
                    </a:r>
                  </a:p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FontTx/>
                      <a:buNone/>
                    </a:pPr>
                    <a:endParaRPr lang="en-US" altLang="en-US" sz="1800">
                      <a:solidFill>
                        <a:srgbClr val="003366"/>
                      </a:solidFill>
                    </a:endParaRPr>
                  </a:p>
                </p:txBody>
              </p:sp>
            </p:grpSp>
            <p:sp>
              <p:nvSpPr>
                <p:cNvPr id="100365" name="Rectangle 18"/>
                <p:cNvSpPr>
                  <a:spLocks noChangeArrowheads="1"/>
                </p:cNvSpPr>
                <p:nvPr/>
              </p:nvSpPr>
              <p:spPr bwMode="auto">
                <a:xfrm>
                  <a:off x="2726" y="0"/>
                  <a:ext cx="1363" cy="2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w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SzPct val="55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SzPct val="85000"/>
                    <a:buFont typeface="Wingdings" panose="05000000000000000000" pitchFamily="2" charset="2"/>
                    <a:buChar char="w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Pct val="80000"/>
                    <a:buFont typeface="Wingdings" panose="05000000000000000000" pitchFamily="2" charset="2"/>
                    <a:buChar char="§"/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endParaRPr lang="en-US" altLang="en-US" sz="2400">
                    <a:solidFill>
                      <a:srgbClr val="003366"/>
                    </a:solidFill>
                  </a:endParaRPr>
                </a:p>
              </p:txBody>
            </p:sp>
          </p:grpSp>
        </p:grpSp>
        <p:sp>
          <p:nvSpPr>
            <p:cNvPr id="100360" name="Rectangle 19"/>
            <p:cNvSpPr>
              <a:spLocks noChangeArrowheads="1"/>
            </p:cNvSpPr>
            <p:nvPr/>
          </p:nvSpPr>
          <p:spPr bwMode="auto">
            <a:xfrm>
              <a:off x="-3" y="-3"/>
              <a:ext cx="4095" cy="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sz="2400">
                <a:solidFill>
                  <a:srgbClr val="003366"/>
                </a:solidFill>
              </a:endParaRPr>
            </a:p>
          </p:txBody>
        </p:sp>
      </p:grpSp>
      <p:sp>
        <p:nvSpPr>
          <p:cNvPr id="100355" name="Text Box 20"/>
          <p:cNvSpPr txBox="1">
            <a:spLocks noChangeArrowheads="1"/>
          </p:cNvSpPr>
          <p:nvPr/>
        </p:nvSpPr>
        <p:spPr bwMode="auto">
          <a:xfrm>
            <a:off x="1219200" y="838200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>
                <a:solidFill>
                  <a:srgbClr val="003366"/>
                </a:solidFill>
              </a:rPr>
              <a:t>Three Factions of the Early Jesus Movement</a:t>
            </a:r>
          </a:p>
        </p:txBody>
      </p:sp>
      <p:pic>
        <p:nvPicPr>
          <p:cNvPr id="10035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95800"/>
            <a:ext cx="178276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95800"/>
            <a:ext cx="1812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95800"/>
            <a:ext cx="156051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5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76200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The First Jewish Revolt (66-73 CE)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2214563"/>
            <a:ext cx="3990975" cy="3348037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Events of the War</a:t>
            </a:r>
          </a:p>
          <a:p>
            <a:pPr lvl="1" eaLnBrk="1" hangingPunct="1"/>
            <a:r>
              <a:rPr lang="en-US" altLang="en-US" sz="2400" smtClean="0"/>
              <a:t>Nero, Vespasian, Titus, Masada</a:t>
            </a:r>
          </a:p>
          <a:p>
            <a:pPr eaLnBrk="1" hangingPunct="1"/>
            <a:r>
              <a:rPr lang="en-US" altLang="en-US" sz="2800" smtClean="0"/>
              <a:t>The Book of Revelation</a:t>
            </a:r>
          </a:p>
          <a:p>
            <a:pPr eaLnBrk="1" hangingPunct="1"/>
            <a:r>
              <a:rPr lang="en-US" altLang="en-US" sz="2800" smtClean="0"/>
              <a:t>Effects of the Fall of Jerusalem on Judaism and Christianity</a:t>
            </a:r>
          </a:p>
        </p:txBody>
      </p:sp>
      <p:pic>
        <p:nvPicPr>
          <p:cNvPr id="101380" name="Picture 4" descr="300px-Sack_of_jerusa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33600"/>
            <a:ext cx="3886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200px-Ti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67200"/>
            <a:ext cx="171926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 descr="200px-Vespasian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1981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447800" y="5791200"/>
            <a:ext cx="2667000" cy="6302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003366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First Jewish Revolt</a:t>
            </a:r>
          </a:p>
        </p:txBody>
      </p:sp>
    </p:spTree>
    <p:extLst>
      <p:ext uri="{BB962C8B-B14F-4D97-AF65-F5344CB8AC3E}">
        <p14:creationId xmlns:p14="http://schemas.microsoft.com/office/powerpoint/2010/main" val="83254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Good Emperors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5" y="2214563"/>
            <a:ext cx="4067175" cy="4338637"/>
          </a:xfrm>
        </p:spPr>
        <p:txBody>
          <a:bodyPr/>
          <a:lstStyle/>
          <a:p>
            <a:pPr eaLnBrk="1" hangingPunct="1"/>
            <a:r>
              <a:rPr lang="en-US" altLang="en-US" smtClean="0"/>
              <a:t>Trajan (98-117)</a:t>
            </a:r>
          </a:p>
          <a:p>
            <a:pPr eaLnBrk="1" hangingPunct="1"/>
            <a:r>
              <a:rPr lang="en-US" altLang="en-US" smtClean="0"/>
              <a:t>Marcus Aurelius      (161-180)</a:t>
            </a:r>
          </a:p>
        </p:txBody>
      </p:sp>
      <p:pic>
        <p:nvPicPr>
          <p:cNvPr id="102404" name="Picture 4" descr="250px-Marcus_aurelius_bu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800"/>
            <a:ext cx="2286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 descr="250px-Trajan-Xan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2289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3581400" y="5486400"/>
            <a:ext cx="2667000" cy="8747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003366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Trajan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</a:rPr>
              <a:t>Marcus Aurelius</a:t>
            </a:r>
          </a:p>
        </p:txBody>
      </p:sp>
    </p:spTree>
    <p:extLst>
      <p:ext uri="{BB962C8B-B14F-4D97-AF65-F5344CB8AC3E}">
        <p14:creationId xmlns:p14="http://schemas.microsoft.com/office/powerpoint/2010/main" val="31080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6868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7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Kingdom of Mero</a:t>
            </a:r>
            <a:r>
              <a:rPr lang="en-US" sz="4000" smtClean="0">
                <a:cs typeface="Tahoma" panose="020B0604030504040204" pitchFamily="34" charset="0"/>
              </a:rPr>
              <a:t>ë </a:t>
            </a:r>
            <a:br>
              <a:rPr lang="en-US" sz="4000" smtClean="0">
                <a:cs typeface="Tahoma" panose="020B0604030504040204" pitchFamily="34" charset="0"/>
              </a:rPr>
            </a:br>
            <a:r>
              <a:rPr lang="en-US" sz="3200" smtClean="0">
                <a:cs typeface="Tahoma" panose="020B0604030504040204" pitchFamily="34" charset="0"/>
              </a:rPr>
              <a:t>(c. 275 BCE-300 CE)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51816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Tahoma" pitchFamily="34" charset="0"/>
              </a:rPr>
              <a:t>Arqamani</a:t>
            </a:r>
            <a:r>
              <a:rPr lang="en-US" dirty="0" smtClean="0">
                <a:cs typeface="Tahoma" pitchFamily="34" charset="0"/>
              </a:rPr>
              <a:t> (275-250 BCE)</a:t>
            </a:r>
          </a:p>
          <a:p>
            <a:pPr eaLnBrk="1" hangingPunct="1">
              <a:defRPr/>
            </a:pPr>
            <a:r>
              <a:rPr lang="en-US" dirty="0" err="1" smtClean="0">
                <a:cs typeface="Tahoma" pitchFamily="34" charset="0"/>
              </a:rPr>
              <a:t>Kandake</a:t>
            </a:r>
            <a:r>
              <a:rPr lang="en-US" dirty="0" smtClean="0">
                <a:cs typeface="Tahoma" pitchFamily="34" charset="0"/>
              </a:rPr>
              <a:t> </a:t>
            </a:r>
            <a:r>
              <a:rPr lang="en-US" dirty="0" err="1" smtClean="0">
                <a:cs typeface="Tahoma" pitchFamily="34" charset="0"/>
              </a:rPr>
              <a:t>Amanirenas</a:t>
            </a:r>
            <a:r>
              <a:rPr lang="en-US" dirty="0" smtClean="0">
                <a:cs typeface="Tahoma" pitchFamily="34" charset="0"/>
              </a:rPr>
              <a:t>   (35-20 BCE)</a:t>
            </a:r>
          </a:p>
        </p:txBody>
      </p:sp>
      <p:pic>
        <p:nvPicPr>
          <p:cNvPr id="104452" name="Picture 4" descr="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4448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524000" y="4419600"/>
            <a:ext cx="2667000" cy="87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Meroe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Amanirenas</a:t>
            </a:r>
          </a:p>
        </p:txBody>
      </p:sp>
    </p:spTree>
    <p:extLst>
      <p:ext uri="{BB962C8B-B14F-4D97-AF65-F5344CB8AC3E}">
        <p14:creationId xmlns:p14="http://schemas.microsoft.com/office/powerpoint/2010/main" val="10793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mer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"/>
            <a:ext cx="47244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meroe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33147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 descr="mero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3905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Meroe_pyramids_01_x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810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38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mero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9147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mero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45339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amanishake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2057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 descr="armletamanishake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34766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6" descr="meroe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21002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4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States of Inner Asia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Parthian Empire (190 BCE-220 CE)</a:t>
            </a:r>
          </a:p>
          <a:p>
            <a:pPr lvl="1" eaLnBrk="1" hangingPunct="1">
              <a:defRPr/>
            </a:pPr>
            <a:r>
              <a:rPr lang="en-US" smtClean="0"/>
              <a:t>Arsaces (246-211 BCE)</a:t>
            </a:r>
          </a:p>
          <a:p>
            <a:pPr lvl="1" eaLnBrk="1" hangingPunct="1">
              <a:defRPr/>
            </a:pPr>
            <a:r>
              <a:rPr lang="en-US" smtClean="0"/>
              <a:t>Mithridates I (171-138 BCE)</a:t>
            </a:r>
          </a:p>
        </p:txBody>
      </p:sp>
      <p:pic>
        <p:nvPicPr>
          <p:cNvPr id="107524" name="Picture 4" descr="Part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63722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6"/>
          <p:cNvSpPr txBox="1">
            <a:spLocks noChangeArrowheads="1"/>
          </p:cNvSpPr>
          <p:nvPr/>
        </p:nvSpPr>
        <p:spPr bwMode="auto">
          <a:xfrm>
            <a:off x="6172200" y="2209800"/>
            <a:ext cx="2667000" cy="87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Parthians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Mithridates I</a:t>
            </a:r>
          </a:p>
        </p:txBody>
      </p:sp>
    </p:spTree>
    <p:extLst>
      <p:ext uri="{BB962C8B-B14F-4D97-AF65-F5344CB8AC3E}">
        <p14:creationId xmlns:p14="http://schemas.microsoft.com/office/powerpoint/2010/main" val="107829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Mithradate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40386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PhartianFormalHeadd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392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PathianArm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2190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 descr="ParthianWarri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16319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8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6196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5052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7" descr="teotuhuac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23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States of Inner Asia (cont’d)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</a:t>
            </a:r>
            <a:r>
              <a:rPr lang="en-US" dirty="0" err="1" smtClean="0"/>
              <a:t>Kushan</a:t>
            </a:r>
            <a:r>
              <a:rPr lang="en-US" dirty="0" smtClean="0"/>
              <a:t> Empire     (45-225 CE)</a:t>
            </a:r>
          </a:p>
          <a:p>
            <a:pPr lvl="1" eaLnBrk="1" hangingPunct="1">
              <a:defRPr/>
            </a:pPr>
            <a:r>
              <a:rPr lang="en-US" dirty="0" smtClean="0"/>
              <a:t>Introduction</a:t>
            </a:r>
          </a:p>
          <a:p>
            <a:pPr lvl="1" eaLnBrk="1" hangingPunct="1">
              <a:defRPr/>
            </a:pPr>
            <a:r>
              <a:rPr lang="en-US" dirty="0" err="1" smtClean="0"/>
              <a:t>Kanishka</a:t>
            </a:r>
            <a:r>
              <a:rPr lang="en-US" dirty="0" smtClean="0"/>
              <a:t> I (127-147 CE)</a:t>
            </a:r>
          </a:p>
          <a:p>
            <a:pPr lvl="2" eaLnBrk="1" hangingPunct="1">
              <a:defRPr/>
            </a:pPr>
            <a:r>
              <a:rPr lang="en-US" dirty="0" smtClean="0"/>
              <a:t>Mahayana Buddhism</a:t>
            </a:r>
          </a:p>
          <a:p>
            <a:pPr lvl="2" eaLnBrk="1" hangingPunct="1">
              <a:defRPr/>
            </a:pPr>
            <a:r>
              <a:rPr lang="en-US" dirty="0" smtClean="0"/>
              <a:t>The Fourth Buddhist Council</a:t>
            </a:r>
          </a:p>
          <a:p>
            <a:pPr lvl="1" eaLnBrk="1" hangingPunct="1">
              <a:defRPr/>
            </a:pPr>
            <a:r>
              <a:rPr lang="en-US" dirty="0" smtClean="0"/>
              <a:t>Decline</a:t>
            </a:r>
          </a:p>
        </p:txBody>
      </p:sp>
      <p:pic>
        <p:nvPicPr>
          <p:cNvPr id="109572" name="Picture 4" descr="kushan_d1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835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828800" y="5334000"/>
            <a:ext cx="2667000" cy="630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Kanishka I</a:t>
            </a:r>
          </a:p>
        </p:txBody>
      </p:sp>
    </p:spTree>
    <p:extLst>
      <p:ext uri="{BB962C8B-B14F-4D97-AF65-F5344CB8AC3E}">
        <p14:creationId xmlns:p14="http://schemas.microsoft.com/office/powerpoint/2010/main" val="12941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Kushan Empire (cont’d)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Developments in Buddhism</a:t>
            </a:r>
          </a:p>
          <a:p>
            <a:pPr lvl="1" eaLnBrk="1" hangingPunct="1">
              <a:defRPr/>
            </a:pPr>
            <a:r>
              <a:rPr lang="en-US" dirty="0" smtClean="0"/>
              <a:t>Theravada Buddhism</a:t>
            </a:r>
          </a:p>
          <a:p>
            <a:pPr lvl="1" eaLnBrk="1" hangingPunct="1">
              <a:defRPr/>
            </a:pPr>
            <a:r>
              <a:rPr lang="en-US" dirty="0" smtClean="0"/>
              <a:t>Mahayana Buddhism</a:t>
            </a:r>
          </a:p>
          <a:p>
            <a:pPr lvl="2" eaLnBrk="1" hangingPunct="1">
              <a:defRPr/>
            </a:pPr>
            <a:r>
              <a:rPr lang="en-US" dirty="0" smtClean="0"/>
              <a:t>bodhisattvas</a:t>
            </a:r>
          </a:p>
          <a:p>
            <a:pPr lvl="2" eaLnBrk="1" hangingPunct="1">
              <a:defRPr/>
            </a:pPr>
            <a:r>
              <a:rPr lang="en-US" dirty="0" smtClean="0"/>
              <a:t>Three-Body Doctrine</a:t>
            </a:r>
          </a:p>
          <a:p>
            <a:pPr lvl="2" eaLnBrk="1" hangingPunct="1">
              <a:defRPr/>
            </a:pPr>
            <a:r>
              <a:rPr lang="en-US" dirty="0" smtClean="0"/>
              <a:t>The Lotus Sutra</a:t>
            </a: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5410200" y="4495800"/>
            <a:ext cx="2667000" cy="61555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bodhisattva</a:t>
            </a:r>
            <a:endParaRPr lang="en-US" altLang="en-US" sz="16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026" name="Group 2"/>
          <p:cNvGraphicFramePr>
            <a:graphicFrameLocks noGrp="1"/>
          </p:cNvGraphicFramePr>
          <p:nvPr>
            <p:ph/>
          </p:nvPr>
        </p:nvGraphicFramePr>
        <p:xfrm>
          <a:off x="685800" y="609600"/>
          <a:ext cx="7772400" cy="5930901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78416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Theravada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Mahayana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57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Individual effort leads to enlightenment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Working towards enlightenment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1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For the self only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Should also include all living beings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1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Strives for wisdom first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Compassion is the highest virtue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8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Centers on meditation, and requires personal dedication such as being a monk or nun 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Encourages practice in the world and among the general community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8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Followed as a teaching or philosophy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Followed with reference to higher beings, more like a religion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16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Early work written in Pali (eg kamma, dhamma)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pitchFamily="34" charset="-128"/>
                        </a:rPr>
                        <a:t>Early texts are in Sanskrit (eg karma, dharma)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9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mapsp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3624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 descr="sprea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67000"/>
            <a:ext cx="47244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97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Han Empire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52578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Earlier Han Dynasty (202 BCE-8 CE)</a:t>
            </a:r>
          </a:p>
          <a:p>
            <a:pPr lvl="1" eaLnBrk="1" hangingPunct="1">
              <a:defRPr/>
            </a:pPr>
            <a:r>
              <a:rPr lang="en-US" smtClean="0"/>
              <a:t>Liu Bang (202-195)</a:t>
            </a:r>
          </a:p>
          <a:p>
            <a:pPr lvl="1" eaLnBrk="1" hangingPunct="1">
              <a:defRPr/>
            </a:pPr>
            <a:r>
              <a:rPr lang="en-US" smtClean="0"/>
              <a:t>Mouton and the Xiongnu</a:t>
            </a:r>
          </a:p>
          <a:p>
            <a:pPr lvl="1" eaLnBrk="1" hangingPunct="1">
              <a:defRPr/>
            </a:pPr>
            <a:r>
              <a:rPr lang="en-US" smtClean="0"/>
              <a:t>Empress Lu Hou         (195-180)</a:t>
            </a:r>
          </a:p>
          <a:p>
            <a:pPr lvl="1" eaLnBrk="1" hangingPunct="1">
              <a:defRPr/>
            </a:pPr>
            <a:r>
              <a:rPr lang="en-US" smtClean="0"/>
              <a:t>Wu Di (140-87)</a:t>
            </a:r>
          </a:p>
          <a:p>
            <a:pPr lvl="1" eaLnBrk="1" hangingPunct="1">
              <a:defRPr/>
            </a:pPr>
            <a:endParaRPr lang="en-US" smtClean="0"/>
          </a:p>
        </p:txBody>
      </p:sp>
      <p:pic>
        <p:nvPicPr>
          <p:cNvPr id="113668" name="Picture 4" descr="liu_b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18145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5" descr="h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28800"/>
            <a:ext cx="222091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1524000" y="5410200"/>
            <a:ext cx="2667000" cy="874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Xiongnu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Wu Di</a:t>
            </a:r>
          </a:p>
        </p:txBody>
      </p:sp>
    </p:spTree>
    <p:extLst>
      <p:ext uri="{BB962C8B-B14F-4D97-AF65-F5344CB8AC3E}">
        <p14:creationId xmlns:p14="http://schemas.microsoft.com/office/powerpoint/2010/main" val="26081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80772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14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Han Empire (cont’d)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4953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The Silk Road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Han Scholarship, Art, and Technology</a:t>
            </a:r>
            <a:endParaRPr lang="en-US" i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Han Religion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Ancestor Worship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Han Confucianism</a:t>
            </a: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57400"/>
            <a:ext cx="31242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8956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1676400" y="5638800"/>
            <a:ext cx="2667000" cy="6159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Dong Zhongshu</a:t>
            </a:r>
          </a:p>
        </p:txBody>
      </p:sp>
    </p:spTree>
    <p:extLst>
      <p:ext uri="{BB962C8B-B14F-4D97-AF65-F5344CB8AC3E}">
        <p14:creationId xmlns:p14="http://schemas.microsoft.com/office/powerpoint/2010/main" val="312534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Han Empire (cont’d)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938963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Daily Life in Han Times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Han Decline and the Usurpation of Wang Mang (8-23 CE)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smtClean="0"/>
              <a:t>Later Han Dynasty (28-220 CE)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Liu Xiu (28-57)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Ming (58-75)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Wang Chong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Period of Eunuch Ascendancy</a:t>
            </a:r>
          </a:p>
        </p:txBody>
      </p:sp>
      <p:pic>
        <p:nvPicPr>
          <p:cNvPr id="116740" name="Picture 4" descr="Wang_M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0"/>
            <a:ext cx="187483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1676400" y="5638800"/>
            <a:ext cx="2667000" cy="630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Key Terms</a:t>
            </a:r>
            <a:endParaRPr lang="en-US" altLang="en-US" sz="1600" b="1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Wang Chong</a:t>
            </a:r>
          </a:p>
        </p:txBody>
      </p:sp>
    </p:spTree>
    <p:extLst>
      <p:ext uri="{BB962C8B-B14F-4D97-AF65-F5344CB8AC3E}">
        <p14:creationId xmlns:p14="http://schemas.microsoft.com/office/powerpoint/2010/main" val="24176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yramidofthe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534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 descr="pyramidofthes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85725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80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tepantitl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000"/>
            <a:ext cx="38862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 descr="featheredserpen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73723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8800"/>
            <a:ext cx="40386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8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Roman Republic (200-27)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77200" cy="4343400"/>
          </a:xfrm>
        </p:spPr>
        <p:txBody>
          <a:bodyPr/>
          <a:lstStyle/>
          <a:p>
            <a:pPr eaLnBrk="1" hangingPunct="1"/>
            <a:r>
              <a:rPr lang="en-US" altLang="en-US" smtClean="0"/>
              <a:t>Roman Imperialism</a:t>
            </a:r>
          </a:p>
          <a:p>
            <a:pPr lvl="1" eaLnBrk="1" hangingPunct="1"/>
            <a:r>
              <a:rPr lang="en-US" altLang="en-US" smtClean="0"/>
              <a:t>Seleucids driven out of Asia Minor 189 </a:t>
            </a:r>
          </a:p>
          <a:p>
            <a:pPr lvl="1" eaLnBrk="1" hangingPunct="1"/>
            <a:r>
              <a:rPr lang="en-US" altLang="en-US" smtClean="0"/>
              <a:t>Macedonia and Greece annexed 146</a:t>
            </a:r>
          </a:p>
          <a:p>
            <a:pPr lvl="1" eaLnBrk="1" hangingPunct="1"/>
            <a:r>
              <a:rPr lang="en-US" altLang="en-US" smtClean="0"/>
              <a:t>Carthage destroyed 146</a:t>
            </a:r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5" name="Picture 2" descr="hellen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42" y="3924300"/>
            <a:ext cx="5149515" cy="256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0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ellen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9" y="1732547"/>
            <a:ext cx="8027746" cy="355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088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End of the Roman Republic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543800" cy="29718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Roman Revolution (133-27 BCE)</a:t>
            </a:r>
          </a:p>
          <a:p>
            <a:pPr lvl="1" eaLnBrk="1" hangingPunct="1"/>
            <a:r>
              <a:rPr lang="en-US" altLang="en-US" i="1" smtClean="0"/>
              <a:t>optimates</a:t>
            </a:r>
            <a:r>
              <a:rPr lang="en-US" altLang="en-US" smtClean="0"/>
              <a:t> and </a:t>
            </a:r>
            <a:r>
              <a:rPr lang="en-US" altLang="en-US" i="1" smtClean="0"/>
              <a:t>populares.</a:t>
            </a:r>
          </a:p>
          <a:p>
            <a:pPr lvl="1" eaLnBrk="1" hangingPunct="1"/>
            <a:r>
              <a:rPr lang="en-US" altLang="en-US" smtClean="0"/>
              <a:t>Tiberius and Gaius Gracchus</a:t>
            </a:r>
          </a:p>
          <a:p>
            <a:pPr lvl="1" eaLnBrk="1" hangingPunct="1"/>
            <a:r>
              <a:rPr lang="en-US" altLang="en-US" smtClean="0"/>
              <a:t>Gaius Marius (156-86) </a:t>
            </a:r>
          </a:p>
          <a:p>
            <a:pPr lvl="1" eaLnBrk="1" hangingPunct="1"/>
            <a:r>
              <a:rPr lang="en-US" altLang="en-US" smtClean="0"/>
              <a:t>Lucius Cornelius Sulla (r. 82-78)</a:t>
            </a:r>
          </a:p>
        </p:txBody>
      </p:sp>
      <p:pic>
        <p:nvPicPr>
          <p:cNvPr id="77828" name="Picture 4" descr="mar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23622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29000"/>
            <a:ext cx="20764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762000" y="4572000"/>
            <a:ext cx="2667000" cy="690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000" b="1">
                <a:solidFill>
                  <a:srgbClr val="EAEAEA"/>
                </a:solidFill>
              </a:rPr>
              <a:t>Key Terms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EAEAEA"/>
                </a:solidFill>
              </a:rPr>
              <a:t>Lucius Cornelius Sulla</a:t>
            </a:r>
          </a:p>
        </p:txBody>
      </p:sp>
    </p:spTree>
    <p:extLst>
      <p:ext uri="{BB962C8B-B14F-4D97-AF65-F5344CB8AC3E}">
        <p14:creationId xmlns:p14="http://schemas.microsoft.com/office/powerpoint/2010/main" val="3634679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ble">
  <a:themeElements>
    <a:clrScheme name="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1145</Words>
  <Application>Microsoft Office PowerPoint</Application>
  <PresentationFormat>On-screen Show (4:3)</PresentationFormat>
  <Paragraphs>267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 Unicode MS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Marble</vt:lpstr>
      <vt:lpstr>Straight Edge</vt:lpstr>
      <vt:lpstr>Slit</vt:lpstr>
      <vt:lpstr>Middle Classical Period</vt:lpstr>
      <vt:lpstr>Central America</vt:lpstr>
      <vt:lpstr>PowerPoint Presentation</vt:lpstr>
      <vt:lpstr>PowerPoint Presentation</vt:lpstr>
      <vt:lpstr>PowerPoint Presentation</vt:lpstr>
      <vt:lpstr>PowerPoint Presentation</vt:lpstr>
      <vt:lpstr>The Roman Republic (200-27)</vt:lpstr>
      <vt:lpstr>PowerPoint Presentation</vt:lpstr>
      <vt:lpstr>The End of the Roman Republic</vt:lpstr>
      <vt:lpstr>The End of the Republic (cont’d)</vt:lpstr>
      <vt:lpstr>PowerPoint Presentation</vt:lpstr>
      <vt:lpstr>The End of the Republic (cont’d)</vt:lpstr>
      <vt:lpstr>The Empire Under Augustus (27 BCE-14CE)</vt:lpstr>
      <vt:lpstr>PowerPoint Presentation</vt:lpstr>
      <vt:lpstr>Life in Ancient Rome</vt:lpstr>
      <vt:lpstr>Judea Since the Hebrew Bible</vt:lpstr>
      <vt:lpstr>PowerPoint Presentation</vt:lpstr>
      <vt:lpstr>Judea Since the Hebrew Bible (cont’d)</vt:lpstr>
      <vt:lpstr>Judea in the Time of Jesus</vt:lpstr>
      <vt:lpstr>The Historical Jesus</vt:lpstr>
      <vt:lpstr>The Historical Jesus (cont’d)</vt:lpstr>
      <vt:lpstr>PowerPoint Presentation</vt:lpstr>
      <vt:lpstr>The Historical Jesus (cont’d)</vt:lpstr>
      <vt:lpstr>Core Teachings of Jesus</vt:lpstr>
      <vt:lpstr>The Jesus Movement</vt:lpstr>
      <vt:lpstr>PowerPoint Presentation</vt:lpstr>
      <vt:lpstr>The Apostle Paul</vt:lpstr>
      <vt:lpstr>The Apostle Paul (cont’d)</vt:lpstr>
      <vt:lpstr>PowerPoint Presentation</vt:lpstr>
      <vt:lpstr>The Apostle Paul (cont’d)</vt:lpstr>
      <vt:lpstr>PowerPoint Presentation</vt:lpstr>
      <vt:lpstr>The First Jewish Revolt (66-73 CE)</vt:lpstr>
      <vt:lpstr>The Good Emperors</vt:lpstr>
      <vt:lpstr>PowerPoint Presentation</vt:lpstr>
      <vt:lpstr>Kingdom of Meroë  (c. 275 BCE-300 CE)</vt:lpstr>
      <vt:lpstr>PowerPoint Presentation</vt:lpstr>
      <vt:lpstr>PowerPoint Presentation</vt:lpstr>
      <vt:lpstr>States of Inner Asia</vt:lpstr>
      <vt:lpstr>PowerPoint Presentation</vt:lpstr>
      <vt:lpstr>States of Inner Asia (cont’d)</vt:lpstr>
      <vt:lpstr>Kushan Empire (cont’d)</vt:lpstr>
      <vt:lpstr>PowerPoint Presentation</vt:lpstr>
      <vt:lpstr>PowerPoint Presentation</vt:lpstr>
      <vt:lpstr>The Han Empire</vt:lpstr>
      <vt:lpstr>PowerPoint Presentation</vt:lpstr>
      <vt:lpstr>Han Empire (cont’d)</vt:lpstr>
      <vt:lpstr>Han Empire (cont’d)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 Classical Period</dc:title>
  <dc:creator>David Miano</dc:creator>
  <cp:lastModifiedBy>David Miano</cp:lastModifiedBy>
  <cp:revision>2</cp:revision>
  <dcterms:created xsi:type="dcterms:W3CDTF">2014-01-26T16:16:19Z</dcterms:created>
  <dcterms:modified xsi:type="dcterms:W3CDTF">2014-01-26T19:22:51Z</dcterms:modified>
</cp:coreProperties>
</file>