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</p:sldMasterIdLst>
  <p:sldIdLst>
    <p:sldId id="439" r:id="rId3"/>
    <p:sldId id="475" r:id="rId4"/>
    <p:sldId id="476" r:id="rId5"/>
    <p:sldId id="478" r:id="rId6"/>
    <p:sldId id="477" r:id="rId7"/>
    <p:sldId id="374" r:id="rId8"/>
    <p:sldId id="440" r:id="rId9"/>
    <p:sldId id="459" r:id="rId10"/>
    <p:sldId id="377" r:id="rId11"/>
    <p:sldId id="378" r:id="rId12"/>
    <p:sldId id="442" r:id="rId13"/>
    <p:sldId id="379" r:id="rId14"/>
    <p:sldId id="380" r:id="rId15"/>
    <p:sldId id="381" r:id="rId16"/>
    <p:sldId id="382" r:id="rId17"/>
    <p:sldId id="454" r:id="rId18"/>
    <p:sldId id="455" r:id="rId19"/>
    <p:sldId id="456" r:id="rId20"/>
    <p:sldId id="457" r:id="rId21"/>
    <p:sldId id="458" r:id="rId22"/>
    <p:sldId id="383" r:id="rId23"/>
    <p:sldId id="384" r:id="rId24"/>
    <p:sldId id="385" r:id="rId25"/>
    <p:sldId id="453" r:id="rId26"/>
    <p:sldId id="443" r:id="rId27"/>
    <p:sldId id="444" r:id="rId28"/>
    <p:sldId id="445" r:id="rId29"/>
    <p:sldId id="446" r:id="rId30"/>
    <p:sldId id="447" r:id="rId31"/>
    <p:sldId id="448" r:id="rId32"/>
    <p:sldId id="449" r:id="rId33"/>
    <p:sldId id="450" r:id="rId34"/>
    <p:sldId id="451" r:id="rId35"/>
    <p:sldId id="479" r:id="rId36"/>
    <p:sldId id="480" r:id="rId37"/>
    <p:sldId id="481" r:id="rId38"/>
    <p:sldId id="375" r:id="rId39"/>
    <p:sldId id="376" r:id="rId40"/>
    <p:sldId id="394" r:id="rId41"/>
    <p:sldId id="395" r:id="rId42"/>
    <p:sldId id="396" r:id="rId43"/>
    <p:sldId id="397" r:id="rId44"/>
    <p:sldId id="460" r:id="rId45"/>
    <p:sldId id="482" r:id="rId46"/>
    <p:sldId id="483" r:id="rId47"/>
    <p:sldId id="484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371" autoAdjust="0"/>
  </p:normalViewPr>
  <p:slideViewPr>
    <p:cSldViewPr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16" descr="ARTBANNA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220F13-FA17-4451-881B-6742CDDF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AC2AA-2F55-47C5-AE7A-F6ECAA96C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0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6AB4-0627-4527-811B-147C43912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0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2147483646 w 1429"/>
              <a:gd name="T1" fmla="*/ 2147483646 h 1707"/>
              <a:gd name="T2" fmla="*/ 2147483646 w 1429"/>
              <a:gd name="T3" fmla="*/ 2147483646 h 1707"/>
              <a:gd name="T4" fmla="*/ 2147483646 w 1429"/>
              <a:gd name="T5" fmla="*/ 0 h 1707"/>
              <a:gd name="T6" fmla="*/ 2147483646 w 1429"/>
              <a:gd name="T7" fmla="*/ 2147483646 h 1707"/>
              <a:gd name="T8" fmla="*/ 2147483646 w 1429"/>
              <a:gd name="T9" fmla="*/ 2147483646 h 1707"/>
              <a:gd name="T10" fmla="*/ 2147483646 w 1429"/>
              <a:gd name="T11" fmla="*/ 2147483646 h 1707"/>
              <a:gd name="T12" fmla="*/ 2147483646 w 1429"/>
              <a:gd name="T13" fmla="*/ 2147483646 h 1707"/>
              <a:gd name="T14" fmla="*/ 2147483646 w 1429"/>
              <a:gd name="T15" fmla="*/ 2147483646 h 1707"/>
              <a:gd name="T16" fmla="*/ 2147483646 w 1429"/>
              <a:gd name="T17" fmla="*/ 2147483646 h 1707"/>
              <a:gd name="T18" fmla="*/ 2147483646 w 1429"/>
              <a:gd name="T19" fmla="*/ 2147483646 h 1707"/>
              <a:gd name="T20" fmla="*/ 0 w 1429"/>
              <a:gd name="T21" fmla="*/ 2147483646 h 1707"/>
              <a:gd name="T22" fmla="*/ 0 w 1429"/>
              <a:gd name="T23" fmla="*/ 2147483646 h 1707"/>
              <a:gd name="T24" fmla="*/ 2147483646 w 1429"/>
              <a:gd name="T25" fmla="*/ 2147483646 h 1707"/>
              <a:gd name="T26" fmla="*/ 2147483646 w 1429"/>
              <a:gd name="T27" fmla="*/ 2147483646 h 1707"/>
              <a:gd name="T28" fmla="*/ 2147483646 w 1429"/>
              <a:gd name="T29" fmla="*/ 2147483646 h 1707"/>
              <a:gd name="T30" fmla="*/ 2147483646 w 1429"/>
              <a:gd name="T31" fmla="*/ 2147483646 h 1707"/>
              <a:gd name="T32" fmla="*/ 2147483646 w 1429"/>
              <a:gd name="T33" fmla="*/ 2147483646 h 1707"/>
              <a:gd name="T34" fmla="*/ 2147483646 w 1429"/>
              <a:gd name="T35" fmla="*/ 2147483646 h 1707"/>
              <a:gd name="T36" fmla="*/ 2147483646 w 1429"/>
              <a:gd name="T37" fmla="*/ 2147483646 h 1707"/>
              <a:gd name="T38" fmla="*/ 2147483646 w 1429"/>
              <a:gd name="T39" fmla="*/ 2147483646 h 1707"/>
              <a:gd name="T40" fmla="*/ 2147483646 w 1429"/>
              <a:gd name="T41" fmla="*/ 2147483646 h 1707"/>
              <a:gd name="T42" fmla="*/ 2147483646 w 1429"/>
              <a:gd name="T43" fmla="*/ 2147483646 h 1707"/>
              <a:gd name="T44" fmla="*/ 2147483646 w 1429"/>
              <a:gd name="T45" fmla="*/ 2147483646 h 1707"/>
              <a:gd name="T46" fmla="*/ 2147483646 w 1429"/>
              <a:gd name="T47" fmla="*/ 2147483646 h 1707"/>
              <a:gd name="T48" fmla="*/ 2147483646 w 1429"/>
              <a:gd name="T49" fmla="*/ 2147483646 h 1707"/>
              <a:gd name="T50" fmla="*/ 2147483646 w 1429"/>
              <a:gd name="T51" fmla="*/ 2147483646 h 1707"/>
              <a:gd name="T52" fmla="*/ 2147483646 w 1429"/>
              <a:gd name="T53" fmla="*/ 2147483646 h 1707"/>
              <a:gd name="T54" fmla="*/ 2147483646 w 1429"/>
              <a:gd name="T55" fmla="*/ 2147483646 h 1707"/>
              <a:gd name="T56" fmla="*/ 2147483646 w 1429"/>
              <a:gd name="T57" fmla="*/ 2147483646 h 1707"/>
              <a:gd name="T58" fmla="*/ 2147483646 w 1429"/>
              <a:gd name="T59" fmla="*/ 2147483646 h 1707"/>
              <a:gd name="T60" fmla="*/ 2147483646 w 1429"/>
              <a:gd name="T61" fmla="*/ 2147483646 h 1707"/>
              <a:gd name="T62" fmla="*/ 2147483646 w 1429"/>
              <a:gd name="T63" fmla="*/ 2147483646 h 1707"/>
              <a:gd name="T64" fmla="*/ 2147483646 w 1429"/>
              <a:gd name="T65" fmla="*/ 2147483646 h 1707"/>
              <a:gd name="T66" fmla="*/ 2147483646 w 1429"/>
              <a:gd name="T67" fmla="*/ 2147483646 h 1707"/>
              <a:gd name="T68" fmla="*/ 2147483646 w 1429"/>
              <a:gd name="T69" fmla="*/ 2147483646 h 1707"/>
              <a:gd name="T70" fmla="*/ 2147483646 w 1429"/>
              <a:gd name="T71" fmla="*/ 2147483646 h 1707"/>
              <a:gd name="T72" fmla="*/ 2147483646 w 1429"/>
              <a:gd name="T73" fmla="*/ 2147483646 h 1707"/>
              <a:gd name="T74" fmla="*/ 2147483646 w 1429"/>
              <a:gd name="T75" fmla="*/ 2147483646 h 1707"/>
              <a:gd name="T76" fmla="*/ 2147483646 w 1429"/>
              <a:gd name="T77" fmla="*/ 2147483646 h 1707"/>
              <a:gd name="T78" fmla="*/ 2147483646 w 1429"/>
              <a:gd name="T79" fmla="*/ 2147483646 h 1707"/>
              <a:gd name="T80" fmla="*/ 2147483646 w 1429"/>
              <a:gd name="T81" fmla="*/ 2147483646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2147483646 w 528"/>
              <a:gd name="T1" fmla="*/ 2147483646 h 496"/>
              <a:gd name="T2" fmla="*/ 2147483646 w 528"/>
              <a:gd name="T3" fmla="*/ 2147483646 h 496"/>
              <a:gd name="T4" fmla="*/ 2147483646 w 528"/>
              <a:gd name="T5" fmla="*/ 0 h 496"/>
              <a:gd name="T6" fmla="*/ 2147483646 w 528"/>
              <a:gd name="T7" fmla="*/ 0 h 496"/>
              <a:gd name="T8" fmla="*/ 2147483646 w 528"/>
              <a:gd name="T9" fmla="*/ 2147483646 h 496"/>
              <a:gd name="T10" fmla="*/ 2147483646 w 528"/>
              <a:gd name="T11" fmla="*/ 2147483646 h 496"/>
              <a:gd name="T12" fmla="*/ 2147483646 w 528"/>
              <a:gd name="T13" fmla="*/ 0 h 496"/>
              <a:gd name="T14" fmla="*/ 2147483646 w 528"/>
              <a:gd name="T15" fmla="*/ 2147483646 h 496"/>
              <a:gd name="T16" fmla="*/ 2147483646 w 528"/>
              <a:gd name="T17" fmla="*/ 2147483646 h 496"/>
              <a:gd name="T18" fmla="*/ 2147483646 w 528"/>
              <a:gd name="T19" fmla="*/ 2147483646 h 496"/>
              <a:gd name="T20" fmla="*/ 2147483646 w 528"/>
              <a:gd name="T21" fmla="*/ 2147483646 h 496"/>
              <a:gd name="T22" fmla="*/ 2147483646 w 528"/>
              <a:gd name="T23" fmla="*/ 2147483646 h 496"/>
              <a:gd name="T24" fmla="*/ 2147483646 w 528"/>
              <a:gd name="T25" fmla="*/ 2147483646 h 496"/>
              <a:gd name="T26" fmla="*/ 2147483646 w 528"/>
              <a:gd name="T27" fmla="*/ 2147483646 h 496"/>
              <a:gd name="T28" fmla="*/ 2147483646 w 528"/>
              <a:gd name="T29" fmla="*/ 2147483646 h 496"/>
              <a:gd name="T30" fmla="*/ 0 w 528"/>
              <a:gd name="T31" fmla="*/ 2147483646 h 496"/>
              <a:gd name="T32" fmla="*/ 2147483646 w 528"/>
              <a:gd name="T33" fmla="*/ 2147483646 h 496"/>
              <a:gd name="T34" fmla="*/ 2147483646 w 528"/>
              <a:gd name="T35" fmla="*/ 2147483646 h 496"/>
              <a:gd name="T36" fmla="*/ 2147483646 w 528"/>
              <a:gd name="T37" fmla="*/ 2147483646 h 496"/>
              <a:gd name="T38" fmla="*/ 2147483646 w 528"/>
              <a:gd name="T39" fmla="*/ 2147483646 h 496"/>
              <a:gd name="T40" fmla="*/ 2147483646 w 528"/>
              <a:gd name="T41" fmla="*/ 2147483646 h 496"/>
              <a:gd name="T42" fmla="*/ 2147483646 w 528"/>
              <a:gd name="T43" fmla="*/ 2147483646 h 496"/>
              <a:gd name="T44" fmla="*/ 2147483646 w 528"/>
              <a:gd name="T45" fmla="*/ 2147483646 h 496"/>
              <a:gd name="T46" fmla="*/ 2147483646 w 528"/>
              <a:gd name="T47" fmla="*/ 2147483646 h 496"/>
              <a:gd name="T48" fmla="*/ 2147483646 w 528"/>
              <a:gd name="T49" fmla="*/ 2147483646 h 496"/>
              <a:gd name="T50" fmla="*/ 2147483646 w 528"/>
              <a:gd name="T51" fmla="*/ 2147483646 h 496"/>
              <a:gd name="T52" fmla="*/ 2147483646 w 528"/>
              <a:gd name="T53" fmla="*/ 2147483646 h 496"/>
              <a:gd name="T54" fmla="*/ 2147483646 w 528"/>
              <a:gd name="T55" fmla="*/ 2147483646 h 496"/>
              <a:gd name="T56" fmla="*/ 2147483646 w 528"/>
              <a:gd name="T57" fmla="*/ 2147483646 h 496"/>
              <a:gd name="T58" fmla="*/ 2147483646 w 528"/>
              <a:gd name="T59" fmla="*/ 2147483646 h 496"/>
              <a:gd name="T60" fmla="*/ 2147483646 w 528"/>
              <a:gd name="T61" fmla="*/ 2147483646 h 496"/>
              <a:gd name="T62" fmla="*/ 2147483646 w 528"/>
              <a:gd name="T63" fmla="*/ 2147483646 h 496"/>
              <a:gd name="T64" fmla="*/ 2147483646 w 528"/>
              <a:gd name="T65" fmla="*/ 2147483646 h 496"/>
              <a:gd name="T66" fmla="*/ 2147483646 w 528"/>
              <a:gd name="T67" fmla="*/ 2147483646 h 496"/>
              <a:gd name="T68" fmla="*/ 2147483646 w 528"/>
              <a:gd name="T69" fmla="*/ 2147483646 h 496"/>
              <a:gd name="T70" fmla="*/ 2147483646 w 528"/>
              <a:gd name="T71" fmla="*/ 2147483646 h 496"/>
              <a:gd name="T72" fmla="*/ 2147483646 w 528"/>
              <a:gd name="T73" fmla="*/ 2147483646 h 496"/>
              <a:gd name="T74" fmla="*/ 2147483646 w 528"/>
              <a:gd name="T75" fmla="*/ 2147483646 h 496"/>
              <a:gd name="T76" fmla="*/ 2147483646 w 528"/>
              <a:gd name="T77" fmla="*/ 2147483646 h 496"/>
              <a:gd name="T78" fmla="*/ 2147483646 w 528"/>
              <a:gd name="T79" fmla="*/ 2147483646 h 496"/>
              <a:gd name="T80" fmla="*/ 2147483646 w 528"/>
              <a:gd name="T81" fmla="*/ 2147483646 h 496"/>
              <a:gd name="T82" fmla="*/ 2147483646 w 528"/>
              <a:gd name="T83" fmla="*/ 2147483646 h 496"/>
              <a:gd name="T84" fmla="*/ 2147483646 w 528"/>
              <a:gd name="T85" fmla="*/ 2147483646 h 496"/>
              <a:gd name="T86" fmla="*/ 2147483646 w 528"/>
              <a:gd name="T87" fmla="*/ 2147483646 h 496"/>
              <a:gd name="T88" fmla="*/ 2147483646 w 528"/>
              <a:gd name="T89" fmla="*/ 2147483646 h 496"/>
              <a:gd name="T90" fmla="*/ 2147483646 w 528"/>
              <a:gd name="T91" fmla="*/ 2147483646 h 496"/>
              <a:gd name="T92" fmla="*/ 2147483646 w 528"/>
              <a:gd name="T93" fmla="*/ 2147483646 h 496"/>
              <a:gd name="T94" fmla="*/ 2147483646 w 528"/>
              <a:gd name="T95" fmla="*/ 0 h 496"/>
              <a:gd name="T96" fmla="*/ 2147483646 w 528"/>
              <a:gd name="T97" fmla="*/ 214748364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2147483646 w 2153"/>
              <a:gd name="T1" fmla="*/ 2147483646 h 1321"/>
              <a:gd name="T2" fmla="*/ 2147483646 w 2153"/>
              <a:gd name="T3" fmla="*/ 2147483646 h 1321"/>
              <a:gd name="T4" fmla="*/ 2147483646 w 2153"/>
              <a:gd name="T5" fmla="*/ 0 h 1321"/>
              <a:gd name="T6" fmla="*/ 2147483646 w 2153"/>
              <a:gd name="T7" fmla="*/ 2147483646 h 1321"/>
              <a:gd name="T8" fmla="*/ 2147483646 w 2153"/>
              <a:gd name="T9" fmla="*/ 2147483646 h 1321"/>
              <a:gd name="T10" fmla="*/ 2147483646 w 2153"/>
              <a:gd name="T11" fmla="*/ 2147483646 h 1321"/>
              <a:gd name="T12" fmla="*/ 2147483646 w 2153"/>
              <a:gd name="T13" fmla="*/ 2147483646 h 1321"/>
              <a:gd name="T14" fmla="*/ 2147483646 w 2153"/>
              <a:gd name="T15" fmla="*/ 2147483646 h 1321"/>
              <a:gd name="T16" fmla="*/ 2147483646 w 2153"/>
              <a:gd name="T17" fmla="*/ 2147483646 h 1321"/>
              <a:gd name="T18" fmla="*/ 2147483646 w 2153"/>
              <a:gd name="T19" fmla="*/ 2147483646 h 1321"/>
              <a:gd name="T20" fmla="*/ 2147483646 w 2153"/>
              <a:gd name="T21" fmla="*/ 2147483646 h 1321"/>
              <a:gd name="T22" fmla="*/ 2147483646 w 2153"/>
              <a:gd name="T23" fmla="*/ 2147483646 h 1321"/>
              <a:gd name="T24" fmla="*/ 2147483646 w 2153"/>
              <a:gd name="T25" fmla="*/ 2147483646 h 1321"/>
              <a:gd name="T26" fmla="*/ 2147483646 w 2153"/>
              <a:gd name="T27" fmla="*/ 2147483646 h 1321"/>
              <a:gd name="T28" fmla="*/ 2147483646 w 2153"/>
              <a:gd name="T29" fmla="*/ 2147483646 h 1321"/>
              <a:gd name="T30" fmla="*/ 0 w 2153"/>
              <a:gd name="T31" fmla="*/ 2147483646 h 1321"/>
              <a:gd name="T32" fmla="*/ 2147483646 w 2153"/>
              <a:gd name="T33" fmla="*/ 2147483646 h 1321"/>
              <a:gd name="T34" fmla="*/ 2147483646 w 2153"/>
              <a:gd name="T35" fmla="*/ 2147483646 h 1321"/>
              <a:gd name="T36" fmla="*/ 2147483646 w 2153"/>
              <a:gd name="T37" fmla="*/ 2147483646 h 1321"/>
              <a:gd name="T38" fmla="*/ 2147483646 w 2153"/>
              <a:gd name="T39" fmla="*/ 2147483646 h 1321"/>
              <a:gd name="T40" fmla="*/ 2147483646 w 2153"/>
              <a:gd name="T41" fmla="*/ 2147483646 h 1321"/>
              <a:gd name="T42" fmla="*/ 2147483646 w 2153"/>
              <a:gd name="T43" fmla="*/ 2147483646 h 1321"/>
              <a:gd name="T44" fmla="*/ 2147483646 w 2153"/>
              <a:gd name="T45" fmla="*/ 2147483646 h 1321"/>
              <a:gd name="T46" fmla="*/ 2147483646 w 2153"/>
              <a:gd name="T47" fmla="*/ 2147483646 h 1321"/>
              <a:gd name="T48" fmla="*/ 2147483646 w 2153"/>
              <a:gd name="T49" fmla="*/ 2147483646 h 1321"/>
              <a:gd name="T50" fmla="*/ 2147483646 w 2153"/>
              <a:gd name="T51" fmla="*/ 2147483646 h 1321"/>
              <a:gd name="T52" fmla="*/ 2147483646 w 2153"/>
              <a:gd name="T53" fmla="*/ 2147483646 h 1321"/>
              <a:gd name="T54" fmla="*/ 2147483646 w 2153"/>
              <a:gd name="T55" fmla="*/ 2147483646 h 1321"/>
              <a:gd name="T56" fmla="*/ 2147483646 w 2153"/>
              <a:gd name="T57" fmla="*/ 2147483646 h 1321"/>
              <a:gd name="T58" fmla="*/ 2147483646 w 2153"/>
              <a:gd name="T59" fmla="*/ 2147483646 h 1321"/>
              <a:gd name="T60" fmla="*/ 2147483646 w 2153"/>
              <a:gd name="T61" fmla="*/ 2147483646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99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2D2305-EEBE-4F94-9D26-0EF1E676C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8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5234-DE4B-4D1B-A530-CB276C289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2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05360-351B-46F0-AB4E-8C1635AE4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30B96-9590-42CC-B3D8-D8F45E127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AE0DC-2C47-49DD-B352-9F215A294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8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6040-1B51-4503-83F1-512BB4D8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82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AA503-FC01-470F-9C3D-80FFADDC3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1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CB48F-E3FF-4829-BBD9-5F127170E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3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3C16A-3C46-48A6-AB69-9E85F66CF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3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A45F-9FC9-479E-8E31-333172563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3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82BB-F1CA-4964-BCB0-CEEF2991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6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D48C-D12D-4C6B-92FC-5B6B0E15F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57FEB-6E8A-4657-B939-DF601B15E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1900E-029C-468E-B744-B64EC767C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2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75C37-A66D-49AC-925B-959E733C0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5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119C1-71FE-4388-952F-5EB22698B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34F1-7973-4088-850B-0DDDC3F82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4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4F45E-0ABA-480E-8FC2-3BBD7B48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1245-5D4B-4B97-B2D7-F08458774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1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16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8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2EC717-5F06-40FC-90AE-506D288B5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0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2147483646 w 1429"/>
              <a:gd name="T1" fmla="*/ 2147483646 h 1707"/>
              <a:gd name="T2" fmla="*/ 2147483646 w 1429"/>
              <a:gd name="T3" fmla="*/ 2147483646 h 1707"/>
              <a:gd name="T4" fmla="*/ 2147483646 w 1429"/>
              <a:gd name="T5" fmla="*/ 0 h 1707"/>
              <a:gd name="T6" fmla="*/ 2147483646 w 1429"/>
              <a:gd name="T7" fmla="*/ 2147483646 h 1707"/>
              <a:gd name="T8" fmla="*/ 2147483646 w 1429"/>
              <a:gd name="T9" fmla="*/ 2147483646 h 1707"/>
              <a:gd name="T10" fmla="*/ 2147483646 w 1429"/>
              <a:gd name="T11" fmla="*/ 2147483646 h 1707"/>
              <a:gd name="T12" fmla="*/ 2147483646 w 1429"/>
              <a:gd name="T13" fmla="*/ 2147483646 h 1707"/>
              <a:gd name="T14" fmla="*/ 2147483646 w 1429"/>
              <a:gd name="T15" fmla="*/ 2147483646 h 1707"/>
              <a:gd name="T16" fmla="*/ 2147483646 w 1429"/>
              <a:gd name="T17" fmla="*/ 2147483646 h 1707"/>
              <a:gd name="T18" fmla="*/ 2147483646 w 1429"/>
              <a:gd name="T19" fmla="*/ 2147483646 h 1707"/>
              <a:gd name="T20" fmla="*/ 0 w 1429"/>
              <a:gd name="T21" fmla="*/ 2147483646 h 1707"/>
              <a:gd name="T22" fmla="*/ 0 w 1429"/>
              <a:gd name="T23" fmla="*/ 2147483646 h 1707"/>
              <a:gd name="T24" fmla="*/ 2147483646 w 1429"/>
              <a:gd name="T25" fmla="*/ 2147483646 h 1707"/>
              <a:gd name="T26" fmla="*/ 2147483646 w 1429"/>
              <a:gd name="T27" fmla="*/ 2147483646 h 1707"/>
              <a:gd name="T28" fmla="*/ 2147483646 w 1429"/>
              <a:gd name="T29" fmla="*/ 2147483646 h 1707"/>
              <a:gd name="T30" fmla="*/ 2147483646 w 1429"/>
              <a:gd name="T31" fmla="*/ 2147483646 h 1707"/>
              <a:gd name="T32" fmla="*/ 2147483646 w 1429"/>
              <a:gd name="T33" fmla="*/ 2147483646 h 1707"/>
              <a:gd name="T34" fmla="*/ 2147483646 w 1429"/>
              <a:gd name="T35" fmla="*/ 2147483646 h 1707"/>
              <a:gd name="T36" fmla="*/ 2147483646 w 1429"/>
              <a:gd name="T37" fmla="*/ 2147483646 h 1707"/>
              <a:gd name="T38" fmla="*/ 2147483646 w 1429"/>
              <a:gd name="T39" fmla="*/ 2147483646 h 1707"/>
              <a:gd name="T40" fmla="*/ 2147483646 w 1429"/>
              <a:gd name="T41" fmla="*/ 2147483646 h 1707"/>
              <a:gd name="T42" fmla="*/ 2147483646 w 1429"/>
              <a:gd name="T43" fmla="*/ 2147483646 h 1707"/>
              <a:gd name="T44" fmla="*/ 2147483646 w 1429"/>
              <a:gd name="T45" fmla="*/ 2147483646 h 1707"/>
              <a:gd name="T46" fmla="*/ 2147483646 w 1429"/>
              <a:gd name="T47" fmla="*/ 2147483646 h 1707"/>
              <a:gd name="T48" fmla="*/ 2147483646 w 1429"/>
              <a:gd name="T49" fmla="*/ 2147483646 h 1707"/>
              <a:gd name="T50" fmla="*/ 2147483646 w 1429"/>
              <a:gd name="T51" fmla="*/ 2147483646 h 1707"/>
              <a:gd name="T52" fmla="*/ 2147483646 w 1429"/>
              <a:gd name="T53" fmla="*/ 2147483646 h 1707"/>
              <a:gd name="T54" fmla="*/ 2147483646 w 1429"/>
              <a:gd name="T55" fmla="*/ 2147483646 h 1707"/>
              <a:gd name="T56" fmla="*/ 2147483646 w 1429"/>
              <a:gd name="T57" fmla="*/ 2147483646 h 1707"/>
              <a:gd name="T58" fmla="*/ 2147483646 w 1429"/>
              <a:gd name="T59" fmla="*/ 2147483646 h 1707"/>
              <a:gd name="T60" fmla="*/ 2147483646 w 1429"/>
              <a:gd name="T61" fmla="*/ 2147483646 h 1707"/>
              <a:gd name="T62" fmla="*/ 2147483646 w 1429"/>
              <a:gd name="T63" fmla="*/ 2147483646 h 1707"/>
              <a:gd name="T64" fmla="*/ 2147483646 w 1429"/>
              <a:gd name="T65" fmla="*/ 2147483646 h 1707"/>
              <a:gd name="T66" fmla="*/ 2147483646 w 1429"/>
              <a:gd name="T67" fmla="*/ 2147483646 h 1707"/>
              <a:gd name="T68" fmla="*/ 2147483646 w 1429"/>
              <a:gd name="T69" fmla="*/ 2147483646 h 1707"/>
              <a:gd name="T70" fmla="*/ 2147483646 w 1429"/>
              <a:gd name="T71" fmla="*/ 2147483646 h 1707"/>
              <a:gd name="T72" fmla="*/ 2147483646 w 1429"/>
              <a:gd name="T73" fmla="*/ 2147483646 h 1707"/>
              <a:gd name="T74" fmla="*/ 2147483646 w 1429"/>
              <a:gd name="T75" fmla="*/ 2147483646 h 1707"/>
              <a:gd name="T76" fmla="*/ 2147483646 w 1429"/>
              <a:gd name="T77" fmla="*/ 2147483646 h 1707"/>
              <a:gd name="T78" fmla="*/ 2147483646 w 1429"/>
              <a:gd name="T79" fmla="*/ 2147483646 h 1707"/>
              <a:gd name="T80" fmla="*/ 2147483646 w 1429"/>
              <a:gd name="T81" fmla="*/ 2147483646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2147483646 w 528"/>
              <a:gd name="T1" fmla="*/ 2147483646 h 496"/>
              <a:gd name="T2" fmla="*/ 2147483646 w 528"/>
              <a:gd name="T3" fmla="*/ 2147483646 h 496"/>
              <a:gd name="T4" fmla="*/ 2147483646 w 528"/>
              <a:gd name="T5" fmla="*/ 0 h 496"/>
              <a:gd name="T6" fmla="*/ 2147483646 w 528"/>
              <a:gd name="T7" fmla="*/ 0 h 496"/>
              <a:gd name="T8" fmla="*/ 2147483646 w 528"/>
              <a:gd name="T9" fmla="*/ 2147483646 h 496"/>
              <a:gd name="T10" fmla="*/ 2147483646 w 528"/>
              <a:gd name="T11" fmla="*/ 2147483646 h 496"/>
              <a:gd name="T12" fmla="*/ 2147483646 w 528"/>
              <a:gd name="T13" fmla="*/ 0 h 496"/>
              <a:gd name="T14" fmla="*/ 2147483646 w 528"/>
              <a:gd name="T15" fmla="*/ 2147483646 h 496"/>
              <a:gd name="T16" fmla="*/ 2147483646 w 528"/>
              <a:gd name="T17" fmla="*/ 2147483646 h 496"/>
              <a:gd name="T18" fmla="*/ 2147483646 w 528"/>
              <a:gd name="T19" fmla="*/ 2147483646 h 496"/>
              <a:gd name="T20" fmla="*/ 2147483646 w 528"/>
              <a:gd name="T21" fmla="*/ 2147483646 h 496"/>
              <a:gd name="T22" fmla="*/ 2147483646 w 528"/>
              <a:gd name="T23" fmla="*/ 2147483646 h 496"/>
              <a:gd name="T24" fmla="*/ 2147483646 w 528"/>
              <a:gd name="T25" fmla="*/ 2147483646 h 496"/>
              <a:gd name="T26" fmla="*/ 2147483646 w 528"/>
              <a:gd name="T27" fmla="*/ 2147483646 h 496"/>
              <a:gd name="T28" fmla="*/ 2147483646 w 528"/>
              <a:gd name="T29" fmla="*/ 2147483646 h 496"/>
              <a:gd name="T30" fmla="*/ 0 w 528"/>
              <a:gd name="T31" fmla="*/ 2147483646 h 496"/>
              <a:gd name="T32" fmla="*/ 2147483646 w 528"/>
              <a:gd name="T33" fmla="*/ 2147483646 h 496"/>
              <a:gd name="T34" fmla="*/ 2147483646 w 528"/>
              <a:gd name="T35" fmla="*/ 2147483646 h 496"/>
              <a:gd name="T36" fmla="*/ 2147483646 w 528"/>
              <a:gd name="T37" fmla="*/ 2147483646 h 496"/>
              <a:gd name="T38" fmla="*/ 2147483646 w 528"/>
              <a:gd name="T39" fmla="*/ 2147483646 h 496"/>
              <a:gd name="T40" fmla="*/ 2147483646 w 528"/>
              <a:gd name="T41" fmla="*/ 2147483646 h 496"/>
              <a:gd name="T42" fmla="*/ 2147483646 w 528"/>
              <a:gd name="T43" fmla="*/ 2147483646 h 496"/>
              <a:gd name="T44" fmla="*/ 2147483646 w 528"/>
              <a:gd name="T45" fmla="*/ 2147483646 h 496"/>
              <a:gd name="T46" fmla="*/ 2147483646 w 528"/>
              <a:gd name="T47" fmla="*/ 2147483646 h 496"/>
              <a:gd name="T48" fmla="*/ 2147483646 w 528"/>
              <a:gd name="T49" fmla="*/ 2147483646 h 496"/>
              <a:gd name="T50" fmla="*/ 2147483646 w 528"/>
              <a:gd name="T51" fmla="*/ 2147483646 h 496"/>
              <a:gd name="T52" fmla="*/ 2147483646 w 528"/>
              <a:gd name="T53" fmla="*/ 2147483646 h 496"/>
              <a:gd name="T54" fmla="*/ 2147483646 w 528"/>
              <a:gd name="T55" fmla="*/ 2147483646 h 496"/>
              <a:gd name="T56" fmla="*/ 2147483646 w 528"/>
              <a:gd name="T57" fmla="*/ 2147483646 h 496"/>
              <a:gd name="T58" fmla="*/ 2147483646 w 528"/>
              <a:gd name="T59" fmla="*/ 2147483646 h 496"/>
              <a:gd name="T60" fmla="*/ 2147483646 w 528"/>
              <a:gd name="T61" fmla="*/ 2147483646 h 496"/>
              <a:gd name="T62" fmla="*/ 2147483646 w 528"/>
              <a:gd name="T63" fmla="*/ 2147483646 h 496"/>
              <a:gd name="T64" fmla="*/ 2147483646 w 528"/>
              <a:gd name="T65" fmla="*/ 2147483646 h 496"/>
              <a:gd name="T66" fmla="*/ 2147483646 w 528"/>
              <a:gd name="T67" fmla="*/ 2147483646 h 496"/>
              <a:gd name="T68" fmla="*/ 2147483646 w 528"/>
              <a:gd name="T69" fmla="*/ 2147483646 h 496"/>
              <a:gd name="T70" fmla="*/ 2147483646 w 528"/>
              <a:gd name="T71" fmla="*/ 2147483646 h 496"/>
              <a:gd name="T72" fmla="*/ 2147483646 w 528"/>
              <a:gd name="T73" fmla="*/ 2147483646 h 496"/>
              <a:gd name="T74" fmla="*/ 2147483646 w 528"/>
              <a:gd name="T75" fmla="*/ 2147483646 h 496"/>
              <a:gd name="T76" fmla="*/ 2147483646 w 528"/>
              <a:gd name="T77" fmla="*/ 2147483646 h 496"/>
              <a:gd name="T78" fmla="*/ 2147483646 w 528"/>
              <a:gd name="T79" fmla="*/ 2147483646 h 496"/>
              <a:gd name="T80" fmla="*/ 2147483646 w 528"/>
              <a:gd name="T81" fmla="*/ 2147483646 h 496"/>
              <a:gd name="T82" fmla="*/ 2147483646 w 528"/>
              <a:gd name="T83" fmla="*/ 2147483646 h 496"/>
              <a:gd name="T84" fmla="*/ 2147483646 w 528"/>
              <a:gd name="T85" fmla="*/ 2147483646 h 496"/>
              <a:gd name="T86" fmla="*/ 2147483646 w 528"/>
              <a:gd name="T87" fmla="*/ 2147483646 h 496"/>
              <a:gd name="T88" fmla="*/ 2147483646 w 528"/>
              <a:gd name="T89" fmla="*/ 2147483646 h 496"/>
              <a:gd name="T90" fmla="*/ 2147483646 w 528"/>
              <a:gd name="T91" fmla="*/ 2147483646 h 496"/>
              <a:gd name="T92" fmla="*/ 2147483646 w 528"/>
              <a:gd name="T93" fmla="*/ 2147483646 h 496"/>
              <a:gd name="T94" fmla="*/ 2147483646 w 528"/>
              <a:gd name="T95" fmla="*/ 0 h 496"/>
              <a:gd name="T96" fmla="*/ 2147483646 w 528"/>
              <a:gd name="T97" fmla="*/ 214748364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2147483646 w 2153"/>
              <a:gd name="T1" fmla="*/ 2147483646 h 1321"/>
              <a:gd name="T2" fmla="*/ 2147483646 w 2153"/>
              <a:gd name="T3" fmla="*/ 2147483646 h 1321"/>
              <a:gd name="T4" fmla="*/ 2147483646 w 2153"/>
              <a:gd name="T5" fmla="*/ 0 h 1321"/>
              <a:gd name="T6" fmla="*/ 2147483646 w 2153"/>
              <a:gd name="T7" fmla="*/ 2147483646 h 1321"/>
              <a:gd name="T8" fmla="*/ 2147483646 w 2153"/>
              <a:gd name="T9" fmla="*/ 2147483646 h 1321"/>
              <a:gd name="T10" fmla="*/ 2147483646 w 2153"/>
              <a:gd name="T11" fmla="*/ 2147483646 h 1321"/>
              <a:gd name="T12" fmla="*/ 2147483646 w 2153"/>
              <a:gd name="T13" fmla="*/ 2147483646 h 1321"/>
              <a:gd name="T14" fmla="*/ 2147483646 w 2153"/>
              <a:gd name="T15" fmla="*/ 2147483646 h 1321"/>
              <a:gd name="T16" fmla="*/ 2147483646 w 2153"/>
              <a:gd name="T17" fmla="*/ 2147483646 h 1321"/>
              <a:gd name="T18" fmla="*/ 2147483646 w 2153"/>
              <a:gd name="T19" fmla="*/ 2147483646 h 1321"/>
              <a:gd name="T20" fmla="*/ 2147483646 w 2153"/>
              <a:gd name="T21" fmla="*/ 2147483646 h 1321"/>
              <a:gd name="T22" fmla="*/ 2147483646 w 2153"/>
              <a:gd name="T23" fmla="*/ 2147483646 h 1321"/>
              <a:gd name="T24" fmla="*/ 2147483646 w 2153"/>
              <a:gd name="T25" fmla="*/ 2147483646 h 1321"/>
              <a:gd name="T26" fmla="*/ 2147483646 w 2153"/>
              <a:gd name="T27" fmla="*/ 2147483646 h 1321"/>
              <a:gd name="T28" fmla="*/ 2147483646 w 2153"/>
              <a:gd name="T29" fmla="*/ 2147483646 h 1321"/>
              <a:gd name="T30" fmla="*/ 0 w 2153"/>
              <a:gd name="T31" fmla="*/ 2147483646 h 1321"/>
              <a:gd name="T32" fmla="*/ 2147483646 w 2153"/>
              <a:gd name="T33" fmla="*/ 2147483646 h 1321"/>
              <a:gd name="T34" fmla="*/ 2147483646 w 2153"/>
              <a:gd name="T35" fmla="*/ 2147483646 h 1321"/>
              <a:gd name="T36" fmla="*/ 2147483646 w 2153"/>
              <a:gd name="T37" fmla="*/ 2147483646 h 1321"/>
              <a:gd name="T38" fmla="*/ 2147483646 w 2153"/>
              <a:gd name="T39" fmla="*/ 2147483646 h 1321"/>
              <a:gd name="T40" fmla="*/ 2147483646 w 2153"/>
              <a:gd name="T41" fmla="*/ 2147483646 h 1321"/>
              <a:gd name="T42" fmla="*/ 2147483646 w 2153"/>
              <a:gd name="T43" fmla="*/ 2147483646 h 1321"/>
              <a:gd name="T44" fmla="*/ 2147483646 w 2153"/>
              <a:gd name="T45" fmla="*/ 2147483646 h 1321"/>
              <a:gd name="T46" fmla="*/ 2147483646 w 2153"/>
              <a:gd name="T47" fmla="*/ 2147483646 h 1321"/>
              <a:gd name="T48" fmla="*/ 2147483646 w 2153"/>
              <a:gd name="T49" fmla="*/ 2147483646 h 1321"/>
              <a:gd name="T50" fmla="*/ 2147483646 w 2153"/>
              <a:gd name="T51" fmla="*/ 2147483646 h 1321"/>
              <a:gd name="T52" fmla="*/ 2147483646 w 2153"/>
              <a:gd name="T53" fmla="*/ 2147483646 h 1321"/>
              <a:gd name="T54" fmla="*/ 2147483646 w 2153"/>
              <a:gd name="T55" fmla="*/ 2147483646 h 1321"/>
              <a:gd name="T56" fmla="*/ 2147483646 w 2153"/>
              <a:gd name="T57" fmla="*/ 2147483646 h 1321"/>
              <a:gd name="T58" fmla="*/ 2147483646 w 2153"/>
              <a:gd name="T59" fmla="*/ 2147483646 h 1321"/>
              <a:gd name="T60" fmla="*/ 2147483646 w 2153"/>
              <a:gd name="T61" fmla="*/ 2147483646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2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89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9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9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9190CB-C6A7-4AC1-BF36-C85EC2647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7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anose="05000000000000000000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743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The Postclassical Period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7513" y="3962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600-1300 CE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1647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2003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1503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Dark Ages (cont’d)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Kingdom of the Franks</a:t>
            </a:r>
          </a:p>
          <a:p>
            <a:pPr lvl="1" eaLnBrk="1" hangingPunct="1"/>
            <a:r>
              <a:rPr lang="en-US" altLang="en-US" smtClean="0"/>
              <a:t>Clovis (481-511)</a:t>
            </a:r>
          </a:p>
          <a:p>
            <a:pPr lvl="1" eaLnBrk="1" hangingPunct="1"/>
            <a:r>
              <a:rPr lang="en-US" altLang="en-US" smtClean="0"/>
              <a:t>Carolingian Empire (751-840)</a:t>
            </a:r>
          </a:p>
          <a:p>
            <a:pPr lvl="2" eaLnBrk="1" hangingPunct="1"/>
            <a:r>
              <a:rPr lang="en-US" altLang="en-US" smtClean="0"/>
              <a:t>Charlemagne (768-814)</a:t>
            </a:r>
          </a:p>
          <a:p>
            <a:pPr lvl="2" eaLnBrk="1" hangingPunct="1"/>
            <a:r>
              <a:rPr lang="en-US" altLang="en-US" smtClean="0"/>
              <a:t>Carolingian “Renaissance”</a:t>
            </a:r>
          </a:p>
          <a:p>
            <a:pPr lvl="2" eaLnBrk="1" hangingPunct="1"/>
            <a:r>
              <a:rPr lang="en-US" altLang="en-US" smtClean="0"/>
              <a:t>End of the Carolingian Period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3048000" y="5029200"/>
            <a:ext cx="2590800" cy="9652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Clovis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Charlemagne</a:t>
            </a:r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24400"/>
            <a:ext cx="2000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19780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7" descr="http://upload.wikimedia.org/wikipedia/commons/2/23/Franks_expans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023938"/>
            <a:ext cx="75247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600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5596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800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14463"/>
            <a:ext cx="77390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843-870_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62547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Y1K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Changes between Charlemagne and the Year 1000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Post-Carolingian Invasions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Pre-millennial Frenzy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Agriculture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Feudalism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Technology and Science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Revival of Manufacturing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Guilds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Emergence of Capitalism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Rise of Towns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715000" y="3657600"/>
            <a:ext cx="2590800" cy="9540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feudalism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guild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Crusades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First Crusade (1095-1099)</a:t>
            </a:r>
          </a:p>
          <a:p>
            <a:pPr eaLnBrk="1" hangingPunct="1"/>
            <a:r>
              <a:rPr lang="en-US" altLang="en-US" smtClean="0"/>
              <a:t>Second Crusade (1147-1149)</a:t>
            </a:r>
          </a:p>
          <a:p>
            <a:pPr eaLnBrk="1" hangingPunct="1"/>
            <a:r>
              <a:rPr lang="en-US" altLang="en-US" smtClean="0"/>
              <a:t>Third Crusade (1188-1192)</a:t>
            </a:r>
          </a:p>
          <a:p>
            <a:pPr eaLnBrk="1" hangingPunct="1"/>
            <a:r>
              <a:rPr lang="en-US" altLang="en-US" smtClean="0"/>
              <a:t>Fourth Crusade (1202-1204)</a:t>
            </a:r>
          </a:p>
          <a:p>
            <a:pPr eaLnBrk="1" hangingPunct="1"/>
            <a:r>
              <a:rPr lang="en-US" altLang="en-US" smtClean="0"/>
              <a:t>Children’s Crusade (1212)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84860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rusades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7724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rusader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586038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 descr="2ndc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5867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Later Maya Civilization </a:t>
            </a:r>
            <a:br>
              <a:rPr lang="en-US" altLang="en-US" sz="4000" smtClean="0"/>
            </a:br>
            <a:r>
              <a:rPr lang="en-US" altLang="en-US" sz="4000" smtClean="0"/>
              <a:t>(c. 600-900 CE)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Ascendancy of </a:t>
            </a:r>
            <a:r>
              <a:rPr lang="en-US" altLang="en-US" dirty="0" err="1" smtClean="0"/>
              <a:t>Calakmul</a:t>
            </a:r>
            <a:r>
              <a:rPr lang="en-US" altLang="en-US" dirty="0" smtClean="0"/>
              <a:t> (562-695)</a:t>
            </a:r>
          </a:p>
          <a:p>
            <a:pPr eaLnBrk="1" hangingPunct="1"/>
            <a:r>
              <a:rPr lang="en-US" altLang="en-US" dirty="0" smtClean="0"/>
              <a:t>Resurgence of Tikal (682-768)</a:t>
            </a:r>
          </a:p>
          <a:p>
            <a:pPr eaLnBrk="1" hangingPunct="1"/>
            <a:r>
              <a:rPr lang="en-US" altLang="en-US" dirty="0" smtClean="0"/>
              <a:t>Palenque Dynasty</a:t>
            </a:r>
          </a:p>
          <a:p>
            <a:pPr lvl="1" eaLnBrk="1" hangingPunct="1"/>
            <a:r>
              <a:rPr lang="en-US" altLang="en-US" dirty="0" err="1" smtClean="0"/>
              <a:t>Pacal</a:t>
            </a:r>
            <a:r>
              <a:rPr lang="en-US" altLang="en-US" dirty="0" smtClean="0"/>
              <a:t> I (615-683)</a:t>
            </a:r>
          </a:p>
          <a:p>
            <a:pPr eaLnBrk="1" hangingPunct="1"/>
            <a:r>
              <a:rPr lang="en-US" altLang="en-US" dirty="0" smtClean="0"/>
              <a:t>Religion</a:t>
            </a:r>
          </a:p>
        </p:txBody>
      </p:sp>
      <p:pic>
        <p:nvPicPr>
          <p:cNvPr id="144388" name="Picture 4" descr="Maya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76654"/>
            <a:ext cx="3865419" cy="28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552209" y="5145087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</a:rPr>
              <a:t>Pacal the Great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</a:rPr>
              <a:t>Popul Vuh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4c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2913"/>
            <a:ext cx="59055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France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41513"/>
            <a:ext cx="45720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Capetian Dynasty (987-1328)</a:t>
            </a:r>
          </a:p>
          <a:p>
            <a:pPr lvl="1" eaLnBrk="1" hangingPunct="1"/>
            <a:r>
              <a:rPr lang="en-US" altLang="en-US" smtClean="0"/>
              <a:t>Hugh Capet (987-996)</a:t>
            </a:r>
          </a:p>
          <a:p>
            <a:pPr lvl="1" eaLnBrk="1" hangingPunct="1"/>
            <a:r>
              <a:rPr lang="en-US" altLang="en-US" smtClean="0"/>
              <a:t>Philip II Augustus (1180-1223)</a:t>
            </a:r>
          </a:p>
        </p:txBody>
      </p:sp>
      <p:pic>
        <p:nvPicPr>
          <p:cNvPr id="162820" name="Picture 4" descr="fran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990600"/>
            <a:ext cx="4268787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143000" y="5257800"/>
            <a:ext cx="25908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Philip II Augustus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Germany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4852987" cy="3468687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Otto the Great (936-973)</a:t>
            </a:r>
          </a:p>
          <a:p>
            <a:pPr eaLnBrk="1" hangingPunct="1"/>
            <a:r>
              <a:rPr lang="en-US" altLang="en-US" sz="2800" smtClean="0"/>
              <a:t>Heinrich IV (1050-1106)</a:t>
            </a:r>
          </a:p>
          <a:p>
            <a:pPr lvl="1" eaLnBrk="1" hangingPunct="1"/>
            <a:r>
              <a:rPr lang="en-US" altLang="en-US" sz="2400" smtClean="0"/>
              <a:t>Pope Gregory VII          (1088-1099)</a:t>
            </a:r>
          </a:p>
          <a:p>
            <a:pPr eaLnBrk="1" hangingPunct="1"/>
            <a:r>
              <a:rPr lang="en-US" altLang="en-US" sz="2800" smtClean="0"/>
              <a:t>Friedrich II Hohenstaufen (1212-1250)</a:t>
            </a:r>
          </a:p>
        </p:txBody>
      </p:sp>
      <p:pic>
        <p:nvPicPr>
          <p:cNvPr id="163844" name="Picture 4" descr="Holy_roman_Empire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716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1143000" y="5181600"/>
            <a:ext cx="31242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Heinrich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England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6300787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Alfred the Great (871-901)</a:t>
            </a:r>
          </a:p>
          <a:p>
            <a:pPr eaLnBrk="1" hangingPunct="1"/>
            <a:r>
              <a:rPr lang="en-US" altLang="en-US" sz="2800" smtClean="0"/>
              <a:t>William the Conqueror (1066-1087)</a:t>
            </a:r>
          </a:p>
          <a:p>
            <a:pPr lvl="1" eaLnBrk="1" hangingPunct="1"/>
            <a:r>
              <a:rPr lang="en-US" altLang="en-US" sz="2400" smtClean="0"/>
              <a:t>Battle of Hastings (1066)</a:t>
            </a:r>
          </a:p>
          <a:p>
            <a:pPr eaLnBrk="1" hangingPunct="1"/>
            <a:r>
              <a:rPr lang="en-US" altLang="en-US" sz="2800" smtClean="0"/>
              <a:t>Henry II (1154-1189)</a:t>
            </a:r>
          </a:p>
          <a:p>
            <a:pPr lvl="1" eaLnBrk="1" hangingPunct="1"/>
            <a:r>
              <a:rPr lang="en-US" altLang="en-US" sz="2400" smtClean="0"/>
              <a:t>Eleanor of Aquitaine</a:t>
            </a:r>
          </a:p>
          <a:p>
            <a:pPr eaLnBrk="1" hangingPunct="1"/>
            <a:r>
              <a:rPr lang="en-US" altLang="en-US" sz="2800" smtClean="0"/>
              <a:t>Richard the Lionheart (1189-1199)</a:t>
            </a:r>
          </a:p>
          <a:p>
            <a:pPr eaLnBrk="1" hangingPunct="1"/>
            <a:r>
              <a:rPr lang="en-US" altLang="en-US" sz="2800" smtClean="0"/>
              <a:t>John (1199-1216)</a:t>
            </a:r>
          </a:p>
          <a:p>
            <a:pPr lvl="1" eaLnBrk="1" hangingPunct="1"/>
            <a:r>
              <a:rPr lang="en-US" altLang="en-US" sz="2400" smtClean="0"/>
              <a:t>Magna Carta</a:t>
            </a:r>
          </a:p>
        </p:txBody>
      </p:sp>
      <p:pic>
        <p:nvPicPr>
          <p:cNvPr id="164868" name="Picture 4" descr="alf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190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 descr="EnglandUnderHenryII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76600"/>
            <a:ext cx="215582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3886200" y="5410200"/>
            <a:ext cx="2590800" cy="9540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William the Conqueror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Magna Carta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04875"/>
            <a:ext cx="8637588" cy="579438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Pope Innocent III (1198-1216)</a:t>
            </a:r>
          </a:p>
        </p:txBody>
      </p:sp>
      <p:pic>
        <p:nvPicPr>
          <p:cNvPr id="165891" name="Picture 3" descr="popeinnocent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830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4800600" y="5257800"/>
            <a:ext cx="38576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Thomas Aquinas (1225-1274)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4241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6248400" y="381000"/>
            <a:ext cx="2590800" cy="7207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both names are key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</a:t>
            </a:r>
            <a:r>
              <a:rPr lang="en-US" altLang="en-US" sz="3600" smtClean="0"/>
              <a:t>(610-1268 CE)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4105275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Pre-Islamic Arabia</a:t>
            </a:r>
          </a:p>
          <a:p>
            <a:pPr lvl="1" eaLnBrk="1" hangingPunct="1"/>
            <a:r>
              <a:rPr lang="en-US" altLang="en-US" smtClean="0"/>
              <a:t>Political Organization</a:t>
            </a:r>
          </a:p>
          <a:p>
            <a:pPr lvl="1" eaLnBrk="1" hangingPunct="1"/>
            <a:r>
              <a:rPr lang="en-US" altLang="en-US" smtClean="0"/>
              <a:t>Religion</a:t>
            </a:r>
          </a:p>
          <a:p>
            <a:pPr lvl="1" eaLnBrk="1" hangingPunct="1"/>
            <a:r>
              <a:rPr lang="en-US" altLang="en-US" smtClean="0"/>
              <a:t>Mecca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166916" name="Picture 4" descr="preislam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3434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(cont’d)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Muhammad </a:t>
            </a:r>
          </a:p>
          <a:p>
            <a:pPr lvl="1" eaLnBrk="1" hangingPunct="1"/>
            <a:r>
              <a:rPr lang="en-US" altLang="en-US" dirty="0" smtClean="0"/>
              <a:t>Early Life</a:t>
            </a:r>
          </a:p>
          <a:p>
            <a:pPr lvl="1" eaLnBrk="1" hangingPunct="1"/>
            <a:r>
              <a:rPr lang="en-US" altLang="en-US" dirty="0" smtClean="0"/>
              <a:t>Call to Prophecy</a:t>
            </a:r>
          </a:p>
          <a:p>
            <a:pPr lvl="1" eaLnBrk="1" hangingPunct="1"/>
            <a:r>
              <a:rPr lang="en-US" altLang="en-US" dirty="0" smtClean="0"/>
              <a:t>Flight from Mecca to Medina</a:t>
            </a:r>
          </a:p>
          <a:p>
            <a:pPr lvl="1" eaLnBrk="1" hangingPunct="1"/>
            <a:r>
              <a:rPr lang="en-US" altLang="en-US" dirty="0" smtClean="0"/>
              <a:t>As Leader of the Islamic Community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4953000" y="5257800"/>
            <a:ext cx="2362200" cy="954107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err="1" smtClean="0">
                <a:latin typeface="Times New Roman" panose="02020603050405020304" pitchFamily="18" charset="0"/>
              </a:rPr>
              <a:t>Ka’ba</a:t>
            </a:r>
            <a:endParaRPr lang="en-US" altLang="en-US" sz="1800" b="1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</a:rPr>
              <a:t>Hadith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(cont’d)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5634037" cy="23622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Rashidun Caliphate</a:t>
            </a:r>
          </a:p>
          <a:p>
            <a:pPr lvl="1" eaLnBrk="1" hangingPunct="1"/>
            <a:r>
              <a:rPr lang="en-US" altLang="en-US" sz="2400" smtClean="0"/>
              <a:t>Abu Bakr (632-634)</a:t>
            </a:r>
          </a:p>
          <a:p>
            <a:pPr lvl="1" eaLnBrk="1" hangingPunct="1"/>
            <a:r>
              <a:rPr lang="en-US" altLang="en-US" sz="2400" smtClean="0"/>
              <a:t>‘Umar (634-644)</a:t>
            </a:r>
          </a:p>
          <a:p>
            <a:pPr lvl="1" eaLnBrk="1" hangingPunct="1"/>
            <a:r>
              <a:rPr lang="en-US" altLang="en-US" sz="2400" smtClean="0"/>
              <a:t>‘Uthman (644-656)</a:t>
            </a:r>
          </a:p>
          <a:p>
            <a:pPr lvl="1" eaLnBrk="1" hangingPunct="1"/>
            <a:r>
              <a:rPr lang="en-US" altLang="en-US" sz="2400" smtClean="0"/>
              <a:t>‘Ali (656-661)</a:t>
            </a:r>
          </a:p>
        </p:txBody>
      </p:sp>
      <p:pic>
        <p:nvPicPr>
          <p:cNvPr id="168964" name="Picture 4" descr="umar634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71963"/>
            <a:ext cx="35814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5" descr="abuBakr632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27860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6172200" y="4648200"/>
            <a:ext cx="2362200" cy="15081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‘Umar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jihad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‘Ali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First Fitna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(cont’d)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6276975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Shi‘a and Sunni</a:t>
            </a:r>
          </a:p>
          <a:p>
            <a:pPr lvl="1" eaLnBrk="1" hangingPunct="1"/>
            <a:endParaRPr lang="en-US" altLang="en-US" smtClean="0"/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1371600" y="3200400"/>
            <a:ext cx="2362200" cy="123031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Shia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Sunni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err="1" smtClean="0">
                <a:latin typeface="Times New Roman" panose="02020603050405020304" pitchFamily="18" charset="0"/>
              </a:rPr>
              <a:t>Shariah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90800"/>
            <a:ext cx="4800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4343400" y="5562600"/>
            <a:ext cx="441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Green: region under the control of ‘Ali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Red: region under the control of Mu‘awiyah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Blue: region under the control of Amr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(cont’d)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Ummayad Caliphate (661-750)</a:t>
            </a:r>
          </a:p>
          <a:p>
            <a:pPr lvl="1" eaLnBrk="1" hangingPunct="1"/>
            <a:r>
              <a:rPr lang="en-US" altLang="en-US" smtClean="0"/>
              <a:t>Mu‘awiyah I (661-680)</a:t>
            </a:r>
          </a:p>
          <a:p>
            <a:pPr lvl="1" eaLnBrk="1" hangingPunct="1"/>
            <a:r>
              <a:rPr lang="en-US" altLang="en-US" smtClean="0"/>
              <a:t>‘Abbasid Revolt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20955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990600" y="3810000"/>
            <a:ext cx="2362200" cy="67786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Mu‘awiyah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7" descr="Bust of Paca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838813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2" y="1981200"/>
            <a:ext cx="5492637" cy="412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Arab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8867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Islam (cont’d)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‘Abbasid Caliphate (758-1258)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78113"/>
            <a:ext cx="7439025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76200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2388"/>
            <a:ext cx="8040688" cy="1431925"/>
          </a:xfrm>
        </p:spPr>
        <p:txBody>
          <a:bodyPr/>
          <a:lstStyle/>
          <a:p>
            <a:pPr eaLnBrk="1" hangingPunct="1"/>
            <a:r>
              <a:rPr lang="en-US" altLang="en-US" smtClean="0"/>
              <a:t>Middle Eastern Philosophy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208963" cy="2478088"/>
          </a:xfrm>
        </p:spPr>
        <p:txBody>
          <a:bodyPr/>
          <a:lstStyle/>
          <a:p>
            <a:pPr eaLnBrk="1" hangingPunct="1"/>
            <a:r>
              <a:rPr lang="en-US" altLang="en-US" smtClean="0"/>
              <a:t>Ibn Sina (Avicenna) (980-1037)</a:t>
            </a:r>
          </a:p>
          <a:p>
            <a:pPr eaLnBrk="1" hangingPunct="1"/>
            <a:r>
              <a:rPr lang="en-US" altLang="en-US" smtClean="0"/>
              <a:t>Al-Ghazali (1058-1111)</a:t>
            </a:r>
          </a:p>
          <a:p>
            <a:pPr eaLnBrk="1" hangingPunct="1"/>
            <a:r>
              <a:rPr lang="en-US" altLang="en-US" smtClean="0"/>
              <a:t>Ibn Rushd (Averroes) (1126-1198)</a:t>
            </a:r>
          </a:p>
          <a:p>
            <a:pPr eaLnBrk="1" hangingPunct="1"/>
            <a:r>
              <a:rPr lang="en-US" altLang="en-US" smtClean="0"/>
              <a:t>Maimonides (Rambam) (1135-1204)</a:t>
            </a: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498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9600"/>
            <a:ext cx="16113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5800"/>
            <a:ext cx="2667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43400"/>
            <a:ext cx="1647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2590800" y="3962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All four names are key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Seljuq</a:t>
            </a:r>
            <a:r>
              <a:rPr lang="en-US" dirty="0" smtClean="0"/>
              <a:t> Empire (1037-1194)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941513"/>
            <a:ext cx="3633787" cy="2554287"/>
          </a:xfrm>
        </p:spPr>
        <p:txBody>
          <a:bodyPr/>
          <a:lstStyle/>
          <a:p>
            <a:r>
              <a:rPr lang="en-US" dirty="0" smtClean="0"/>
              <a:t>Formation</a:t>
            </a:r>
          </a:p>
          <a:p>
            <a:r>
              <a:rPr lang="en-US" dirty="0" smtClean="0"/>
              <a:t>Conquest of the Abbasids</a:t>
            </a:r>
          </a:p>
          <a:p>
            <a:r>
              <a:rPr lang="en-US" dirty="0" smtClean="0"/>
              <a:t>The Sultanate of Rum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699928"/>
            <a:ext cx="4819650" cy="2972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680627"/>
            <a:ext cx="1631007" cy="183488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57545" y="2579554"/>
            <a:ext cx="25908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err="1" smtClean="0">
                <a:latin typeface="Times New Roman" panose="02020603050405020304" pitchFamily="18" charset="0"/>
              </a:rPr>
              <a:t>Tughril</a:t>
            </a:r>
            <a:r>
              <a:rPr lang="en-US" altLang="en-US" sz="1800" b="1" dirty="0" smtClean="0">
                <a:latin typeface="Times New Roman" panose="02020603050405020304" pitchFamily="18" charset="0"/>
              </a:rPr>
              <a:t> Beg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79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315200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038600"/>
            <a:ext cx="50292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3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3581400"/>
            <a:ext cx="9096375" cy="2762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396335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Seljuq</a:t>
            </a:r>
            <a:r>
              <a:rPr lang="en-US" sz="1200" dirty="0"/>
              <a:t> hunting scene, from </a:t>
            </a:r>
            <a:r>
              <a:rPr lang="en-US" sz="1200" dirty="0" err="1"/>
              <a:t>Kitab</a:t>
            </a:r>
            <a:r>
              <a:rPr lang="en-US" sz="1200" dirty="0"/>
              <a:t> al </a:t>
            </a:r>
            <a:r>
              <a:rPr lang="en-US" sz="1200" dirty="0" err="1"/>
              <a:t>Diryaq</a:t>
            </a:r>
            <a:r>
              <a:rPr lang="en-US" sz="1200" dirty="0"/>
              <a:t> (the Book of Antidotes) by Pseudo-</a:t>
            </a:r>
            <a:r>
              <a:rPr lang="en-US" sz="1200" dirty="0" err="1"/>
              <a:t>Gallen</a:t>
            </a:r>
            <a:r>
              <a:rPr lang="en-US" sz="1200" dirty="0"/>
              <a:t>, probably from Iraq, mid 13th century.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04800"/>
            <a:ext cx="5791200" cy="2939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6281" y="2438400"/>
            <a:ext cx="1464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Coin of </a:t>
            </a:r>
            <a:r>
              <a:rPr lang="en-US" sz="1600" dirty="0" err="1"/>
              <a:t>Tughril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2790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Imperial China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34051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Sui Dynasty (598-617 CE)</a:t>
            </a:r>
          </a:p>
        </p:txBody>
      </p:sp>
      <p:pic>
        <p:nvPicPr>
          <p:cNvPr id="176132" name="Picture 4" descr="suidyn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2959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Imperial China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5157787" cy="4114800"/>
          </a:xfrm>
        </p:spPr>
        <p:txBody>
          <a:bodyPr/>
          <a:lstStyle/>
          <a:p>
            <a:pPr eaLnBrk="1" hangingPunct="1"/>
            <a:r>
              <a:rPr lang="en-US" altLang="en-US" sz="2800" dirty="0" err="1" smtClean="0"/>
              <a:t>T’ang</a:t>
            </a:r>
            <a:r>
              <a:rPr lang="en-US" altLang="en-US" sz="2800" dirty="0" smtClean="0"/>
              <a:t> Dynasty (617-907 CE)</a:t>
            </a:r>
          </a:p>
          <a:p>
            <a:pPr lvl="1" eaLnBrk="1" hangingPunct="1"/>
            <a:r>
              <a:rPr lang="en-US" altLang="en-US" sz="2400" dirty="0" err="1" smtClean="0"/>
              <a:t>Taizong</a:t>
            </a:r>
            <a:r>
              <a:rPr lang="en-US" altLang="en-US" sz="2400" dirty="0" smtClean="0"/>
              <a:t> (627-649)</a:t>
            </a:r>
          </a:p>
          <a:p>
            <a:pPr lvl="1" eaLnBrk="1" hangingPunct="1"/>
            <a:r>
              <a:rPr lang="en-US" altLang="en-US" sz="2400" dirty="0" smtClean="0"/>
              <a:t>Empress Wu (684-705)</a:t>
            </a:r>
          </a:p>
          <a:p>
            <a:pPr lvl="1" eaLnBrk="1" hangingPunct="1"/>
            <a:r>
              <a:rPr lang="en-US" altLang="en-US" sz="2400" dirty="0" err="1" smtClean="0"/>
              <a:t>Xuanzong</a:t>
            </a:r>
            <a:r>
              <a:rPr lang="en-US" altLang="en-US" sz="2400" dirty="0" smtClean="0"/>
              <a:t> (713-756)</a:t>
            </a:r>
          </a:p>
          <a:p>
            <a:pPr lvl="1" eaLnBrk="1" hangingPunct="1"/>
            <a:r>
              <a:rPr lang="en-US" altLang="en-US" sz="2400" dirty="0" smtClean="0"/>
              <a:t>Decline of the </a:t>
            </a:r>
            <a:r>
              <a:rPr lang="en-US" altLang="en-US" sz="2400" dirty="0" err="1" smtClean="0"/>
              <a:t>T’ang</a:t>
            </a:r>
            <a:endParaRPr lang="en-US" altLang="en-US" sz="2400" dirty="0" smtClean="0"/>
          </a:p>
        </p:txBody>
      </p:sp>
      <p:pic>
        <p:nvPicPr>
          <p:cNvPr id="177156" name="Picture 4" descr="dynasty-T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41148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219200" y="5181600"/>
            <a:ext cx="25908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err="1" smtClean="0">
                <a:latin typeface="Times New Roman" panose="02020603050405020304" pitchFamily="18" charset="0"/>
              </a:rPr>
              <a:t>Xuanzong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Imperial China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485298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Song Dynasty (960-1279)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Autocratic Emperor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Agricultural and Commercial Revolution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Status of Women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Tribute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Relations with Korea and Vietnam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Confucian Revival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Hu Y</a:t>
            </a:r>
            <a:r>
              <a:rPr lang="en-US" altLang="en-US" sz="1800" smtClean="0">
                <a:cs typeface="Arial" panose="020B0604020202020204" pitchFamily="34" charset="0"/>
              </a:rPr>
              <a:t>ü</a:t>
            </a:r>
            <a:r>
              <a:rPr lang="en-US" altLang="en-US" sz="1800" smtClean="0"/>
              <a:t>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School of Mind vs. School of Principle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Fall of the Song</a:t>
            </a:r>
          </a:p>
        </p:txBody>
      </p:sp>
      <p:pic>
        <p:nvPicPr>
          <p:cNvPr id="178180" name="Picture 4" descr="northerns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3988"/>
            <a:ext cx="326072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 descr="southern s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5825"/>
            <a:ext cx="326072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8194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2895600" y="5943600"/>
            <a:ext cx="25908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Neo-Confucianism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3787207" cy="585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81000"/>
            <a:ext cx="3975100" cy="298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837" y="3473987"/>
            <a:ext cx="2409825" cy="33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1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82638"/>
            <a:ext cx="8637588" cy="7016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Mongol Empire (1206-1294)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Genghis Khan (r. 1206-1227)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Warriors and Warfare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Conquest of China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Yuan Dynasty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Khanbalik (Beijing)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Kublai Khan (r. 1271-1294)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Conquest of Persia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Conquest of Russia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Effects of the Mongol Conquests</a:t>
            </a:r>
          </a:p>
        </p:txBody>
      </p:sp>
      <p:pic>
        <p:nvPicPr>
          <p:cNvPr id="179204" name="Picture 4" descr="Genghis_K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2092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 descr="Kublai_K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0716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4038600" y="2971800"/>
            <a:ext cx="25908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Genghis Khan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ongol_Empire_ma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14363"/>
            <a:ext cx="71628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Japan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828800"/>
            <a:ext cx="4776787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Nara and Heian Periods     (710-1185 CE)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Economic, Social and Administrative Developments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Cultural Developments and Establishment of Buddhism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i="1" smtClean="0"/>
              <a:t>Kojiki</a:t>
            </a:r>
            <a:r>
              <a:rPr lang="en-US" altLang="en-US" sz="1800" smtClean="0"/>
              <a:t> and </a:t>
            </a:r>
            <a:r>
              <a:rPr lang="en-US" altLang="en-US" sz="1800" i="1" smtClean="0"/>
              <a:t>Nihongi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i="1" smtClean="0"/>
              <a:t>Tendai and Shingon </a:t>
            </a:r>
            <a:r>
              <a:rPr lang="en-US" altLang="en-US" sz="1800" smtClean="0"/>
              <a:t>Buddhism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The Fujiwara Regency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smtClean="0"/>
              <a:t>Rise of the Military Class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smtClean="0"/>
              <a:t>Samurai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800" smtClean="0"/>
              <a:t>The Genpei War (1180-1185)</a:t>
            </a:r>
          </a:p>
        </p:txBody>
      </p:sp>
      <p:pic>
        <p:nvPicPr>
          <p:cNvPr id="181252" name="Picture 4" descr="NARAJ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600200"/>
            <a:ext cx="3808412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143000" y="5410200"/>
            <a:ext cx="25908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Shogun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Southeast Asia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941513"/>
            <a:ext cx="3736975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Funan</a:t>
            </a:r>
          </a:p>
          <a:p>
            <a:pPr eaLnBrk="1" hangingPunct="1"/>
            <a:r>
              <a:rPr lang="en-US" altLang="en-US" smtClean="0"/>
              <a:t>Cambodian Empire</a:t>
            </a:r>
          </a:p>
          <a:p>
            <a:pPr eaLnBrk="1" hangingPunct="1"/>
            <a:r>
              <a:rPr lang="en-US" altLang="en-US" smtClean="0"/>
              <a:t>Srivijaya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5029200" y="4648200"/>
            <a:ext cx="2590800" cy="9540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Cambodian Empire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Srivijaya</a:t>
            </a:r>
          </a:p>
        </p:txBody>
      </p:sp>
      <p:pic>
        <p:nvPicPr>
          <p:cNvPr id="182277" name="Picture 5" descr="worldhistory 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303713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5725"/>
            <a:ext cx="90297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228600"/>
            <a:ext cx="62674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038600"/>
            <a:ext cx="5067300" cy="2564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59" y="5029200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75" y="1143000"/>
            <a:ext cx="2864203" cy="21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1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0800"/>
            <a:ext cx="6858000" cy="4171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40" y="76201"/>
            <a:ext cx="597408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61926"/>
            <a:ext cx="3505200" cy="230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19600"/>
            <a:ext cx="2888072" cy="2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5" descr="Uxmal ar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98800"/>
            <a:ext cx="51816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3" descr="maya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29718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9" descr="dresden-codex-frag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3513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Andean Civilization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40386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Wari Empire (c. 700-1000 CE)</a:t>
            </a:r>
          </a:p>
        </p:txBody>
      </p:sp>
      <p:pic>
        <p:nvPicPr>
          <p:cNvPr id="14746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5908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33432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4000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ext Box 10"/>
          <p:cNvSpPr txBox="1">
            <a:spLocks noChangeArrowheads="1"/>
          </p:cNvSpPr>
          <p:nvPr/>
        </p:nvSpPr>
        <p:spPr bwMode="auto">
          <a:xfrm>
            <a:off x="6477000" y="685800"/>
            <a:ext cx="2362200" cy="68421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Wari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6172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8385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34950"/>
            <a:ext cx="8193088" cy="1249363"/>
          </a:xfrm>
        </p:spPr>
        <p:txBody>
          <a:bodyPr/>
          <a:lstStyle/>
          <a:p>
            <a:pPr algn="ctr" eaLnBrk="1" hangingPunct="1"/>
            <a:r>
              <a:rPr lang="en-US" altLang="en-US" sz="4000" smtClean="0"/>
              <a:t>The Ghana Empire (c. 790-1240)</a:t>
            </a:r>
            <a:br>
              <a:rPr lang="en-US" altLang="en-US" sz="4000" smtClean="0"/>
            </a:br>
            <a:r>
              <a:rPr lang="en-US" altLang="en-US" sz="2800" smtClean="0"/>
              <a:t>(aka Wagadou)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2600" y="1676400"/>
            <a:ext cx="32766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Growth</a:t>
            </a:r>
          </a:p>
          <a:p>
            <a:pPr eaLnBrk="1" hangingPunct="1"/>
            <a:r>
              <a:rPr lang="en-US" altLang="en-US" smtClean="0"/>
              <a:t>Government</a:t>
            </a:r>
          </a:p>
          <a:p>
            <a:pPr eaLnBrk="1" hangingPunct="1"/>
            <a:r>
              <a:rPr lang="en-US" altLang="en-US" smtClean="0"/>
              <a:t>Legal System</a:t>
            </a:r>
          </a:p>
          <a:p>
            <a:pPr eaLnBrk="1" hangingPunct="1"/>
            <a:r>
              <a:rPr lang="en-US" altLang="en-US" smtClean="0"/>
              <a:t>Kumbi Saleh</a:t>
            </a:r>
          </a:p>
          <a:p>
            <a:pPr eaLnBrk="1" hangingPunct="1"/>
            <a:r>
              <a:rPr lang="en-US" altLang="en-US" smtClean="0"/>
              <a:t>Decline and Fall</a:t>
            </a: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41148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5791200" y="5410200"/>
            <a:ext cx="25908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Key Terms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Ghana Empire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European Dark Ages</a:t>
            </a:r>
            <a:br>
              <a:rPr lang="en-US" altLang="en-US" sz="4000" smtClean="0"/>
            </a:br>
            <a:r>
              <a:rPr lang="en-US" altLang="en-US" sz="3200" smtClean="0"/>
              <a:t>(c. 500-1000 CE)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General Concepts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Middle Ages divided into 3 periods: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Early: 500-1000 (Dark Ages)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High: 1000-1300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Late: 1300-1500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Life in the Dark Ages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Religion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Learning and Schooling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sy">
  <a:themeElements>
    <a:clrScheme name="Artsy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s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1983</TotalTime>
  <Words>740</Words>
  <Application>Microsoft Office PowerPoint</Application>
  <PresentationFormat>On-screen Show (4:3)</PresentationFormat>
  <Paragraphs>200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Times New Roman</vt:lpstr>
      <vt:lpstr>Wingdings</vt:lpstr>
      <vt:lpstr>Artsy</vt:lpstr>
      <vt:lpstr>Factory</vt:lpstr>
      <vt:lpstr>The Postclassical Period</vt:lpstr>
      <vt:lpstr>Later Maya Civilization  (c. 600-900 CE)</vt:lpstr>
      <vt:lpstr>PowerPoint Presentation</vt:lpstr>
      <vt:lpstr>PowerPoint Presentation</vt:lpstr>
      <vt:lpstr>PowerPoint Presentation</vt:lpstr>
      <vt:lpstr>Andean Civilization</vt:lpstr>
      <vt:lpstr>PowerPoint Presentation</vt:lpstr>
      <vt:lpstr>The Ghana Empire (c. 790-1240) (aka Wagadou)</vt:lpstr>
      <vt:lpstr>The European Dark Ages (c. 500-1000 CE)</vt:lpstr>
      <vt:lpstr>The Dark Ages (cont’d)</vt:lpstr>
      <vt:lpstr>PowerPoint Presentation</vt:lpstr>
      <vt:lpstr>PowerPoint Presentation</vt:lpstr>
      <vt:lpstr>PowerPoint Presentation</vt:lpstr>
      <vt:lpstr>PowerPoint Presentation</vt:lpstr>
      <vt:lpstr>Y1K</vt:lpstr>
      <vt:lpstr>The Crusades</vt:lpstr>
      <vt:lpstr>PowerPoint Presentation</vt:lpstr>
      <vt:lpstr>PowerPoint Presentation</vt:lpstr>
      <vt:lpstr>PowerPoint Presentation</vt:lpstr>
      <vt:lpstr>PowerPoint Presentation</vt:lpstr>
      <vt:lpstr>France</vt:lpstr>
      <vt:lpstr>Germany</vt:lpstr>
      <vt:lpstr>England</vt:lpstr>
      <vt:lpstr>Pope Innocent III (1198-1216)</vt:lpstr>
      <vt:lpstr>The Rise of Islam (610-1268 CE)</vt:lpstr>
      <vt:lpstr>The Rise of Islam (cont’d)</vt:lpstr>
      <vt:lpstr>The Rise of Islam (cont’d)</vt:lpstr>
      <vt:lpstr>The Rise of Islam (cont’d)</vt:lpstr>
      <vt:lpstr>The Rise of Islam (cont’d)</vt:lpstr>
      <vt:lpstr>PowerPoint Presentation</vt:lpstr>
      <vt:lpstr>The Rise of Islam (cont’d)</vt:lpstr>
      <vt:lpstr>PowerPoint Presentation</vt:lpstr>
      <vt:lpstr>Middle Eastern Philosophy</vt:lpstr>
      <vt:lpstr>The Seljuq Empire (1037-1194)</vt:lpstr>
      <vt:lpstr>PowerPoint Presentation</vt:lpstr>
      <vt:lpstr>PowerPoint Presentation</vt:lpstr>
      <vt:lpstr>Imperial China</vt:lpstr>
      <vt:lpstr>Imperial China</vt:lpstr>
      <vt:lpstr>Imperial China</vt:lpstr>
      <vt:lpstr>Mongol Empire (1206-1294)</vt:lpstr>
      <vt:lpstr>PowerPoint Presentation</vt:lpstr>
      <vt:lpstr>Japan</vt:lpstr>
      <vt:lpstr>Southeast Asia</vt:lpstr>
      <vt:lpstr>PowerPoint Presentation</vt:lpstr>
      <vt:lpstr>PowerPoint Presentation</vt:lpstr>
      <vt:lpstr>PowerPoint Presentation</vt:lpstr>
    </vt:vector>
  </TitlesOfParts>
  <Company>Nowhere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Philosophers</dc:title>
  <dc:creator>Noname</dc:creator>
  <cp:lastModifiedBy>David Miano</cp:lastModifiedBy>
  <cp:revision>161</cp:revision>
  <cp:lastPrinted>1601-01-01T00:00:00Z</cp:lastPrinted>
  <dcterms:created xsi:type="dcterms:W3CDTF">2006-07-17T04:22:32Z</dcterms:created>
  <dcterms:modified xsi:type="dcterms:W3CDTF">2014-06-25T14:52:05Z</dcterms:modified>
</cp:coreProperties>
</file>